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 id="2147483659" r:id="rId2"/>
    <p:sldMasterId id="2147483679" r:id="rId3"/>
  </p:sldMasterIdLst>
  <p:notesMasterIdLst>
    <p:notesMasterId r:id="rId20"/>
  </p:notesMasterIdLst>
  <p:sldIdLst>
    <p:sldId id="1459" r:id="rId4"/>
    <p:sldId id="297" r:id="rId5"/>
    <p:sldId id="1477" r:id="rId6"/>
    <p:sldId id="1462" r:id="rId7"/>
    <p:sldId id="294" r:id="rId8"/>
    <p:sldId id="1475" r:id="rId9"/>
    <p:sldId id="1483" r:id="rId10"/>
    <p:sldId id="1479" r:id="rId11"/>
    <p:sldId id="1484" r:id="rId12"/>
    <p:sldId id="1481" r:id="rId13"/>
    <p:sldId id="1485" r:id="rId14"/>
    <p:sldId id="1486" r:id="rId15"/>
    <p:sldId id="1490" r:id="rId16"/>
    <p:sldId id="1487" r:id="rId17"/>
    <p:sldId id="1488" r:id="rId18"/>
    <p:sldId id="148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chel Macdougall" initials="RM" lastIdx="8" clrIdx="0">
    <p:extLst>
      <p:ext uri="{19B8F6BF-5375-455C-9EA6-DF929625EA0E}">
        <p15:presenceInfo xmlns:p15="http://schemas.microsoft.com/office/powerpoint/2012/main" userId="ca9f9410e464ec6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7279"/>
    <a:srgbClr val="2646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10" autoAdjust="0"/>
    <p:restoredTop sz="93722" autoAdjust="0"/>
  </p:normalViewPr>
  <p:slideViewPr>
    <p:cSldViewPr snapToGrid="0" snapToObjects="1">
      <p:cViewPr>
        <p:scale>
          <a:sx n="130" d="100"/>
          <a:sy n="130" d="100"/>
        </p:scale>
        <p:origin x="144" y="456"/>
      </p:cViewPr>
      <p:guideLst/>
    </p:cSldViewPr>
  </p:slideViewPr>
  <p:outlineViewPr>
    <p:cViewPr>
      <p:scale>
        <a:sx n="33" d="100"/>
        <a:sy n="33" d="100"/>
      </p:scale>
      <p:origin x="0" y="0"/>
    </p:cViewPr>
  </p:outlineViewPr>
  <p:notesTextViewPr>
    <p:cViewPr>
      <p:scale>
        <a:sx n="20" d="100"/>
        <a:sy n="20" d="100"/>
      </p:scale>
      <p:origin x="0" y="0"/>
    </p:cViewPr>
  </p:notesTextViewPr>
  <p:notesViewPr>
    <p:cSldViewPr snapToGrid="0" snapToObjects="1">
      <p:cViewPr varScale="1">
        <p:scale>
          <a:sx n="87" d="100"/>
          <a:sy n="87" d="100"/>
        </p:scale>
        <p:origin x="3904"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30E12B-301B-4B4F-A4E3-CF089E5E2CAC}" type="datetimeFigureOut">
              <a:rPr lang="en-US" smtClean="0"/>
              <a:t>10/13/21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95005C-1E4A-4C47-A7C2-CD5D64F0AB91}" type="slidenum">
              <a:rPr lang="en-US" smtClean="0"/>
              <a:t>‹#›</a:t>
            </a:fld>
            <a:endParaRPr lang="en-US"/>
          </a:p>
        </p:txBody>
      </p:sp>
    </p:spTree>
    <p:extLst>
      <p:ext uri="{BB962C8B-B14F-4D97-AF65-F5344CB8AC3E}">
        <p14:creationId xmlns:p14="http://schemas.microsoft.com/office/powerpoint/2010/main" val="786831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48EA0D-2DF1-CD4C-98D5-41E3C273A067}" type="slidenum">
              <a:rPr lang="en-US" smtClean="0"/>
              <a:t>1</a:t>
            </a:fld>
            <a:endParaRPr lang="en-US"/>
          </a:p>
        </p:txBody>
      </p:sp>
    </p:spTree>
    <p:extLst>
      <p:ext uri="{BB962C8B-B14F-4D97-AF65-F5344CB8AC3E}">
        <p14:creationId xmlns:p14="http://schemas.microsoft.com/office/powerpoint/2010/main" val="15624039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100" dirty="0">
              <a:latin typeface="+mn-lt"/>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95005C-1E4A-4C47-A7C2-CD5D64F0AB9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331254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100" dirty="0">
              <a:latin typeface="+mn-lt"/>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95005C-1E4A-4C47-A7C2-CD5D64F0AB9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965212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100" dirty="0">
              <a:latin typeface="+mn-lt"/>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95005C-1E4A-4C47-A7C2-CD5D64F0AB9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130403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100" dirty="0">
              <a:latin typeface="+mn-lt"/>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95005C-1E4A-4C47-A7C2-CD5D64F0AB9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98010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100" dirty="0">
              <a:latin typeface="+mn-lt"/>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95005C-1E4A-4C47-A7C2-CD5D64F0AB9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282937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100" dirty="0">
              <a:latin typeface="+mn-lt"/>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95005C-1E4A-4C47-A7C2-CD5D64F0AB9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813959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100" dirty="0">
              <a:latin typeface="+mn-lt"/>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95005C-1E4A-4C47-A7C2-CD5D64F0AB9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38831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695005C-1E4A-4C47-A7C2-CD5D64F0AB91}" type="slidenum">
              <a:rPr lang="en-US" smtClean="0"/>
              <a:t>2</a:t>
            </a:fld>
            <a:endParaRPr lang="en-US"/>
          </a:p>
        </p:txBody>
      </p:sp>
    </p:spTree>
    <p:extLst>
      <p:ext uri="{BB962C8B-B14F-4D97-AF65-F5344CB8AC3E}">
        <p14:creationId xmlns:p14="http://schemas.microsoft.com/office/powerpoint/2010/main" val="36850686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100" dirty="0">
              <a:latin typeface="+mn-lt"/>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95005C-1E4A-4C47-A7C2-CD5D64F0AB9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7428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95005C-1E4A-4C47-A7C2-CD5D64F0AB9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7194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95005C-1E4A-4C47-A7C2-CD5D64F0AB9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623285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100" dirty="0">
              <a:latin typeface="+mn-lt"/>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95005C-1E4A-4C47-A7C2-CD5D64F0AB9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150881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100" dirty="0">
              <a:latin typeface="+mn-lt"/>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95005C-1E4A-4C47-A7C2-CD5D64F0AB9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2790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100" dirty="0">
              <a:latin typeface="+mn-lt"/>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95005C-1E4A-4C47-A7C2-CD5D64F0AB9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892180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100" dirty="0">
              <a:latin typeface="+mn-lt"/>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95005C-1E4A-4C47-A7C2-CD5D64F0AB9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22313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39_Title Slide">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3278659"/>
            <a:ext cx="12192000" cy="3579341"/>
          </a:xfrm>
          <a:prstGeom prst="rect">
            <a:avLst/>
          </a:prstGeom>
        </p:spPr>
        <p:txBody>
          <a:bodyPr/>
          <a:lstStyle/>
          <a:p>
            <a:endParaRPr lang="en-GB" dirty="0"/>
          </a:p>
        </p:txBody>
      </p:sp>
    </p:spTree>
    <p:extLst>
      <p:ext uri="{BB962C8B-B14F-4D97-AF65-F5344CB8AC3E}">
        <p14:creationId xmlns:p14="http://schemas.microsoft.com/office/powerpoint/2010/main" val="757486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D1E6C70-0ED2-DE4E-9F8A-9EBA8FF655F2}"/>
              </a:ext>
            </a:extLst>
          </p:cNvPr>
          <p:cNvSpPr>
            <a:spLocks noGrp="1"/>
          </p:cNvSpPr>
          <p:nvPr>
            <p:ph type="dt" sz="half" idx="10"/>
          </p:nvPr>
        </p:nvSpPr>
        <p:spPr/>
        <p:txBody>
          <a:bodyPr/>
          <a:lstStyle/>
          <a:p>
            <a:fld id="{F0D0346B-E010-E04D-80DB-D027884E4B2A}" type="datetimeFigureOut">
              <a:rPr lang="en-GB" smtClean="0"/>
              <a:t>13/10/2021</a:t>
            </a:fld>
            <a:endParaRPr lang="en-GB" dirty="0"/>
          </a:p>
        </p:txBody>
      </p:sp>
      <p:sp>
        <p:nvSpPr>
          <p:cNvPr id="3" name="Footer Placeholder 2">
            <a:extLst>
              <a:ext uri="{FF2B5EF4-FFF2-40B4-BE49-F238E27FC236}">
                <a16:creationId xmlns:a16="http://schemas.microsoft.com/office/drawing/2014/main" id="{033C14EA-45F4-E042-97B7-840627C95592}"/>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B5EA447B-3250-F44B-94F9-0F635D95F549}"/>
              </a:ext>
            </a:extLst>
          </p:cNvPr>
          <p:cNvSpPr>
            <a:spLocks noGrp="1"/>
          </p:cNvSpPr>
          <p:nvPr>
            <p:ph type="sldNum" sz="quarter" idx="12"/>
          </p:nvPr>
        </p:nvSpPr>
        <p:spPr/>
        <p:txBody>
          <a:bodyPr/>
          <a:lstStyle/>
          <a:p>
            <a:fld id="{00A5C2DF-E947-CC4D-91E7-F087CD19C81D}" type="slidenum">
              <a:rPr lang="en-GB" smtClean="0"/>
              <a:t>‹#›</a:t>
            </a:fld>
            <a:endParaRPr lang="en-GB" dirty="0"/>
          </a:p>
        </p:txBody>
      </p:sp>
    </p:spTree>
    <p:extLst>
      <p:ext uri="{BB962C8B-B14F-4D97-AF65-F5344CB8AC3E}">
        <p14:creationId xmlns:p14="http://schemas.microsoft.com/office/powerpoint/2010/main" val="2932654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BE83C-9BF7-4A44-AF9A-C0C7D5AB6F1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B23450DB-5E6C-5548-89A3-371587F416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6AE3BCE1-228B-9D4D-8614-485478B580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08AB2D2-182F-1842-A86F-89F6AF7A5101}"/>
              </a:ext>
            </a:extLst>
          </p:cNvPr>
          <p:cNvSpPr>
            <a:spLocks noGrp="1"/>
          </p:cNvSpPr>
          <p:nvPr>
            <p:ph type="dt" sz="half" idx="10"/>
          </p:nvPr>
        </p:nvSpPr>
        <p:spPr/>
        <p:txBody>
          <a:bodyPr/>
          <a:lstStyle/>
          <a:p>
            <a:fld id="{F0D0346B-E010-E04D-80DB-D027884E4B2A}" type="datetimeFigureOut">
              <a:rPr lang="en-GB" smtClean="0"/>
              <a:t>13/10/2021</a:t>
            </a:fld>
            <a:endParaRPr lang="en-GB" dirty="0"/>
          </a:p>
        </p:txBody>
      </p:sp>
      <p:sp>
        <p:nvSpPr>
          <p:cNvPr id="6" name="Footer Placeholder 5">
            <a:extLst>
              <a:ext uri="{FF2B5EF4-FFF2-40B4-BE49-F238E27FC236}">
                <a16:creationId xmlns:a16="http://schemas.microsoft.com/office/drawing/2014/main" id="{3190C6FE-C4B8-7E4B-84C3-DC454EAE143D}"/>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D4A1CD54-B8F0-584D-A303-B09212B1BB62}"/>
              </a:ext>
            </a:extLst>
          </p:cNvPr>
          <p:cNvSpPr>
            <a:spLocks noGrp="1"/>
          </p:cNvSpPr>
          <p:nvPr>
            <p:ph type="sldNum" sz="quarter" idx="12"/>
          </p:nvPr>
        </p:nvSpPr>
        <p:spPr/>
        <p:txBody>
          <a:bodyPr/>
          <a:lstStyle/>
          <a:p>
            <a:fld id="{00A5C2DF-E947-CC4D-91E7-F087CD19C81D}" type="slidenum">
              <a:rPr lang="en-GB" smtClean="0"/>
              <a:t>‹#›</a:t>
            </a:fld>
            <a:endParaRPr lang="en-GB" dirty="0"/>
          </a:p>
        </p:txBody>
      </p:sp>
    </p:spTree>
    <p:extLst>
      <p:ext uri="{BB962C8B-B14F-4D97-AF65-F5344CB8AC3E}">
        <p14:creationId xmlns:p14="http://schemas.microsoft.com/office/powerpoint/2010/main" val="15908558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C9182-3A28-4346-80BD-6930570ECF4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EBB735B0-0B2B-8648-939D-5FB6F49C108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0CA1C95E-9C8B-FD49-916B-86D29E7A54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D2DBD4D-721B-0F41-A84E-2CA8B09FE5F3}"/>
              </a:ext>
            </a:extLst>
          </p:cNvPr>
          <p:cNvSpPr>
            <a:spLocks noGrp="1"/>
          </p:cNvSpPr>
          <p:nvPr>
            <p:ph type="dt" sz="half" idx="10"/>
          </p:nvPr>
        </p:nvSpPr>
        <p:spPr/>
        <p:txBody>
          <a:bodyPr/>
          <a:lstStyle/>
          <a:p>
            <a:fld id="{F0D0346B-E010-E04D-80DB-D027884E4B2A}" type="datetimeFigureOut">
              <a:rPr lang="en-GB" smtClean="0"/>
              <a:t>13/10/2021</a:t>
            </a:fld>
            <a:endParaRPr lang="en-GB" dirty="0"/>
          </a:p>
        </p:txBody>
      </p:sp>
      <p:sp>
        <p:nvSpPr>
          <p:cNvPr id="6" name="Footer Placeholder 5">
            <a:extLst>
              <a:ext uri="{FF2B5EF4-FFF2-40B4-BE49-F238E27FC236}">
                <a16:creationId xmlns:a16="http://schemas.microsoft.com/office/drawing/2014/main" id="{1FC96979-C5AF-504C-B3BE-1D48278E382B}"/>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41402F3-7E30-6B42-8B39-47471B839061}"/>
              </a:ext>
            </a:extLst>
          </p:cNvPr>
          <p:cNvSpPr>
            <a:spLocks noGrp="1"/>
          </p:cNvSpPr>
          <p:nvPr>
            <p:ph type="sldNum" sz="quarter" idx="12"/>
          </p:nvPr>
        </p:nvSpPr>
        <p:spPr/>
        <p:txBody>
          <a:bodyPr/>
          <a:lstStyle/>
          <a:p>
            <a:fld id="{00A5C2DF-E947-CC4D-91E7-F087CD19C81D}" type="slidenum">
              <a:rPr lang="en-GB" smtClean="0"/>
              <a:t>‹#›</a:t>
            </a:fld>
            <a:endParaRPr lang="en-GB" dirty="0"/>
          </a:p>
        </p:txBody>
      </p:sp>
    </p:spTree>
    <p:extLst>
      <p:ext uri="{BB962C8B-B14F-4D97-AF65-F5344CB8AC3E}">
        <p14:creationId xmlns:p14="http://schemas.microsoft.com/office/powerpoint/2010/main" val="11764922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FB000-91A7-0544-975A-F3A4EFAA0B41}"/>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9F217AEE-EF94-7844-9574-BE52F09A66A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01B79C7-5449-8540-A15C-F5268A2C9145}"/>
              </a:ext>
            </a:extLst>
          </p:cNvPr>
          <p:cNvSpPr>
            <a:spLocks noGrp="1"/>
          </p:cNvSpPr>
          <p:nvPr>
            <p:ph type="dt" sz="half" idx="10"/>
          </p:nvPr>
        </p:nvSpPr>
        <p:spPr/>
        <p:txBody>
          <a:bodyPr/>
          <a:lstStyle/>
          <a:p>
            <a:fld id="{F0D0346B-E010-E04D-80DB-D027884E4B2A}" type="datetimeFigureOut">
              <a:rPr lang="en-GB" smtClean="0"/>
              <a:t>13/10/2021</a:t>
            </a:fld>
            <a:endParaRPr lang="en-GB" dirty="0"/>
          </a:p>
        </p:txBody>
      </p:sp>
      <p:sp>
        <p:nvSpPr>
          <p:cNvPr id="5" name="Footer Placeholder 4">
            <a:extLst>
              <a:ext uri="{FF2B5EF4-FFF2-40B4-BE49-F238E27FC236}">
                <a16:creationId xmlns:a16="http://schemas.microsoft.com/office/drawing/2014/main" id="{A253EA70-03B2-5D49-8354-0CC9C0B5409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6FA9858B-38D5-8144-A964-443284734672}"/>
              </a:ext>
            </a:extLst>
          </p:cNvPr>
          <p:cNvSpPr>
            <a:spLocks noGrp="1"/>
          </p:cNvSpPr>
          <p:nvPr>
            <p:ph type="sldNum" sz="quarter" idx="12"/>
          </p:nvPr>
        </p:nvSpPr>
        <p:spPr/>
        <p:txBody>
          <a:bodyPr/>
          <a:lstStyle/>
          <a:p>
            <a:fld id="{00A5C2DF-E947-CC4D-91E7-F087CD19C81D}" type="slidenum">
              <a:rPr lang="en-GB" smtClean="0"/>
              <a:t>‹#›</a:t>
            </a:fld>
            <a:endParaRPr lang="en-GB" dirty="0"/>
          </a:p>
        </p:txBody>
      </p:sp>
    </p:spTree>
    <p:extLst>
      <p:ext uri="{BB962C8B-B14F-4D97-AF65-F5344CB8AC3E}">
        <p14:creationId xmlns:p14="http://schemas.microsoft.com/office/powerpoint/2010/main" val="7221122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1D4AA9-6D44-8845-A835-704705E66ABC}"/>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33F93A70-7C8D-D14A-80D5-588CB020B34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C2B3C007-F1C3-2443-B1B8-5DD6A98266A0}"/>
              </a:ext>
            </a:extLst>
          </p:cNvPr>
          <p:cNvSpPr>
            <a:spLocks noGrp="1"/>
          </p:cNvSpPr>
          <p:nvPr>
            <p:ph type="dt" sz="half" idx="10"/>
          </p:nvPr>
        </p:nvSpPr>
        <p:spPr/>
        <p:txBody>
          <a:bodyPr/>
          <a:lstStyle/>
          <a:p>
            <a:fld id="{F0D0346B-E010-E04D-80DB-D027884E4B2A}" type="datetimeFigureOut">
              <a:rPr lang="en-GB" smtClean="0"/>
              <a:t>13/10/2021</a:t>
            </a:fld>
            <a:endParaRPr lang="en-GB" dirty="0"/>
          </a:p>
        </p:txBody>
      </p:sp>
      <p:sp>
        <p:nvSpPr>
          <p:cNvPr id="5" name="Footer Placeholder 4">
            <a:extLst>
              <a:ext uri="{FF2B5EF4-FFF2-40B4-BE49-F238E27FC236}">
                <a16:creationId xmlns:a16="http://schemas.microsoft.com/office/drawing/2014/main" id="{EE1A5E82-B295-6A4B-8504-AC6921B101F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0C710F19-6398-4B4C-B452-0ADC5303AA3C}"/>
              </a:ext>
            </a:extLst>
          </p:cNvPr>
          <p:cNvSpPr>
            <a:spLocks noGrp="1"/>
          </p:cNvSpPr>
          <p:nvPr>
            <p:ph type="sldNum" sz="quarter" idx="12"/>
          </p:nvPr>
        </p:nvSpPr>
        <p:spPr/>
        <p:txBody>
          <a:bodyPr/>
          <a:lstStyle/>
          <a:p>
            <a:fld id="{00A5C2DF-E947-CC4D-91E7-F087CD19C81D}" type="slidenum">
              <a:rPr lang="en-GB" smtClean="0"/>
              <a:t>‹#›</a:t>
            </a:fld>
            <a:endParaRPr lang="en-GB" dirty="0"/>
          </a:p>
        </p:txBody>
      </p:sp>
    </p:spTree>
    <p:extLst>
      <p:ext uri="{BB962C8B-B14F-4D97-AF65-F5344CB8AC3E}">
        <p14:creationId xmlns:p14="http://schemas.microsoft.com/office/powerpoint/2010/main" val="30643992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53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99591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56_Title Slide">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584225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5580063" y="0"/>
            <a:ext cx="6611938" cy="6858000"/>
          </a:xfrm>
          <a:prstGeom prst="rect">
            <a:avLst/>
          </a:prstGeom>
        </p:spPr>
        <p:txBody>
          <a:bodyPr/>
          <a:lstStyle/>
          <a:p>
            <a:endParaRPr lang="en-GB" dirty="0"/>
          </a:p>
        </p:txBody>
      </p:sp>
    </p:spTree>
    <p:extLst>
      <p:ext uri="{BB962C8B-B14F-4D97-AF65-F5344CB8AC3E}">
        <p14:creationId xmlns:p14="http://schemas.microsoft.com/office/powerpoint/2010/main" val="3373390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nodePh="1">
                                  <p:stCondLst>
                                    <p:cond delay="0"/>
                                  </p:stCondLst>
                                  <p:endCondLst>
                                    <p:cond evt="begin" delay="0">
                                      <p:tn val="5"/>
                                    </p:cond>
                                  </p:end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38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95061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6_Title Slide">
    <p:spTree>
      <p:nvGrpSpPr>
        <p:cNvPr id="1" name=""/>
        <p:cNvGrpSpPr/>
        <p:nvPr/>
      </p:nvGrpSpPr>
      <p:grpSpPr>
        <a:xfrm>
          <a:off x="0" y="0"/>
          <a:ext cx="0" cy="0"/>
          <a:chOff x="0" y="0"/>
          <a:chExt cx="0" cy="0"/>
        </a:xfrm>
      </p:grpSpPr>
      <p:sp>
        <p:nvSpPr>
          <p:cNvPr id="2" name="Picture Placeholder 2"/>
          <p:cNvSpPr>
            <a:spLocks noGrp="1"/>
          </p:cNvSpPr>
          <p:nvPr>
            <p:ph type="pic" sz="quarter" idx="10"/>
          </p:nvPr>
        </p:nvSpPr>
        <p:spPr>
          <a:xfrm>
            <a:off x="129988" y="2870200"/>
            <a:ext cx="3981824" cy="3873500"/>
          </a:xfrm>
          <a:prstGeom prst="rect">
            <a:avLst/>
          </a:prstGeom>
        </p:spPr>
        <p:txBody>
          <a:bodyPr/>
          <a:lstStyle/>
          <a:p>
            <a:endParaRPr lang="en-GB" dirty="0"/>
          </a:p>
        </p:txBody>
      </p:sp>
      <p:sp>
        <p:nvSpPr>
          <p:cNvPr id="3" name="Picture Placeholder 2"/>
          <p:cNvSpPr>
            <a:spLocks noGrp="1"/>
          </p:cNvSpPr>
          <p:nvPr>
            <p:ph type="pic" sz="quarter" idx="11"/>
          </p:nvPr>
        </p:nvSpPr>
        <p:spPr>
          <a:xfrm>
            <a:off x="4253286" y="2870200"/>
            <a:ext cx="3799728" cy="3873500"/>
          </a:xfrm>
          <a:prstGeom prst="rect">
            <a:avLst/>
          </a:prstGeom>
        </p:spPr>
        <p:txBody>
          <a:bodyPr/>
          <a:lstStyle/>
          <a:p>
            <a:endParaRPr lang="en-GB" dirty="0"/>
          </a:p>
        </p:txBody>
      </p:sp>
      <p:sp>
        <p:nvSpPr>
          <p:cNvPr id="4" name="Picture Placeholder 2"/>
          <p:cNvSpPr>
            <a:spLocks noGrp="1"/>
          </p:cNvSpPr>
          <p:nvPr>
            <p:ph type="pic" sz="quarter" idx="12"/>
          </p:nvPr>
        </p:nvSpPr>
        <p:spPr>
          <a:xfrm>
            <a:off x="8191967" y="2870200"/>
            <a:ext cx="3872566" cy="3873500"/>
          </a:xfrm>
          <a:prstGeom prst="rect">
            <a:avLst/>
          </a:prstGeom>
        </p:spPr>
        <p:txBody>
          <a:bodyPr/>
          <a:lstStyle/>
          <a:p>
            <a:endParaRPr lang="en-GB" dirty="0"/>
          </a:p>
        </p:txBody>
      </p:sp>
    </p:spTree>
    <p:extLst>
      <p:ext uri="{BB962C8B-B14F-4D97-AF65-F5344CB8AC3E}">
        <p14:creationId xmlns:p14="http://schemas.microsoft.com/office/powerpoint/2010/main" val="789534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4" fill="hold" grpId="0" nodeType="withEffect" nodePh="1">
                                  <p:stCondLst>
                                    <p:cond delay="0"/>
                                  </p:stCondLst>
                                  <p:endCondLst>
                                    <p:cond evt="begin" delay="0">
                                      <p:tn val="9"/>
                                    </p:cond>
                                  </p:end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2" fill="hold" grpId="0" nodeType="withEffect" nodePh="1">
                                  <p:stCondLst>
                                    <p:cond delay="0"/>
                                  </p:stCondLst>
                                  <p:endCondLst>
                                    <p:cond evt="begin" delay="0">
                                      <p:tn val="13"/>
                                    </p:cond>
                                  </p:end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1+#ppt_w/2"/>
                                          </p:val>
                                        </p:tav>
                                        <p:tav tm="100000">
                                          <p:val>
                                            <p:strVal val="#ppt_x"/>
                                          </p:val>
                                        </p:tav>
                                      </p:tavLst>
                                    </p:anim>
                                    <p:anim calcmode="lin" valueType="num">
                                      <p:cBhvr additive="base">
                                        <p:cTn id="16"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79B6C-7487-4C49-A45C-44C1C324DBD5}"/>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447E3F99-5D71-F448-9A42-1E091C095AFC}"/>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9CE4BEF8-7B07-D242-9DCE-A5FBEC8BDEA3}"/>
              </a:ext>
            </a:extLst>
          </p:cNvPr>
          <p:cNvSpPr>
            <a:spLocks noGrp="1"/>
          </p:cNvSpPr>
          <p:nvPr>
            <p:ph type="dt" sz="half" idx="10"/>
          </p:nvPr>
        </p:nvSpPr>
        <p:spPr/>
        <p:txBody>
          <a:bodyPr/>
          <a:lstStyle/>
          <a:p>
            <a:fld id="{F0D0346B-E010-E04D-80DB-D027884E4B2A}" type="datetimeFigureOut">
              <a:rPr lang="en-GB" smtClean="0"/>
              <a:t>13/10/2021</a:t>
            </a:fld>
            <a:endParaRPr lang="en-GB" dirty="0"/>
          </a:p>
        </p:txBody>
      </p:sp>
      <p:sp>
        <p:nvSpPr>
          <p:cNvPr id="5" name="Footer Placeholder 4">
            <a:extLst>
              <a:ext uri="{FF2B5EF4-FFF2-40B4-BE49-F238E27FC236}">
                <a16:creationId xmlns:a16="http://schemas.microsoft.com/office/drawing/2014/main" id="{9A3739A1-D6A3-C14A-828E-05AF7D19AA8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C1261F5-2E56-B147-A92A-04B308038BA9}"/>
              </a:ext>
            </a:extLst>
          </p:cNvPr>
          <p:cNvSpPr>
            <a:spLocks noGrp="1"/>
          </p:cNvSpPr>
          <p:nvPr>
            <p:ph type="sldNum" sz="quarter" idx="12"/>
          </p:nvPr>
        </p:nvSpPr>
        <p:spPr/>
        <p:txBody>
          <a:bodyPr/>
          <a:lstStyle/>
          <a:p>
            <a:fld id="{00A5C2DF-E947-CC4D-91E7-F087CD19C81D}" type="slidenum">
              <a:rPr lang="en-GB" smtClean="0"/>
              <a:t>‹#›</a:t>
            </a:fld>
            <a:endParaRPr lang="en-GB" dirty="0"/>
          </a:p>
        </p:txBody>
      </p:sp>
    </p:spTree>
    <p:extLst>
      <p:ext uri="{BB962C8B-B14F-4D97-AF65-F5344CB8AC3E}">
        <p14:creationId xmlns:p14="http://schemas.microsoft.com/office/powerpoint/2010/main" val="10918892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03AB9-ED56-964A-BE30-7EED2482470E}"/>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1FCF4E59-4007-BA48-977F-EFC0D5D0960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32FE8D7C-B699-0D4E-A2BF-FF1E4C96CCBB}"/>
              </a:ext>
            </a:extLst>
          </p:cNvPr>
          <p:cNvSpPr>
            <a:spLocks noGrp="1"/>
          </p:cNvSpPr>
          <p:nvPr>
            <p:ph type="dt" sz="half" idx="10"/>
          </p:nvPr>
        </p:nvSpPr>
        <p:spPr/>
        <p:txBody>
          <a:bodyPr/>
          <a:lstStyle/>
          <a:p>
            <a:fld id="{74106F60-4D8B-3F43-A3A1-5FE9710E8397}" type="datetimeFigureOut">
              <a:rPr lang="en-GB" smtClean="0"/>
              <a:t>13/10/2021</a:t>
            </a:fld>
            <a:endParaRPr lang="en-GB"/>
          </a:p>
        </p:txBody>
      </p:sp>
      <p:sp>
        <p:nvSpPr>
          <p:cNvPr id="5" name="Footer Placeholder 4">
            <a:extLst>
              <a:ext uri="{FF2B5EF4-FFF2-40B4-BE49-F238E27FC236}">
                <a16:creationId xmlns:a16="http://schemas.microsoft.com/office/drawing/2014/main" id="{88781BB1-8257-F04D-8255-BBA081C8A6E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B77076-03DF-EF47-80DC-7A3B64F5530C}"/>
              </a:ext>
            </a:extLst>
          </p:cNvPr>
          <p:cNvSpPr>
            <a:spLocks noGrp="1"/>
          </p:cNvSpPr>
          <p:nvPr>
            <p:ph type="sldNum" sz="quarter" idx="12"/>
          </p:nvPr>
        </p:nvSpPr>
        <p:spPr/>
        <p:txBody>
          <a:bodyPr/>
          <a:lstStyle/>
          <a:p>
            <a:fld id="{3CCB96D1-C156-A445-999F-76D930255418}" type="slidenum">
              <a:rPr lang="en-GB" smtClean="0"/>
              <a:t>‹#›</a:t>
            </a:fld>
            <a:endParaRPr lang="en-GB"/>
          </a:p>
        </p:txBody>
      </p:sp>
    </p:spTree>
    <p:extLst>
      <p:ext uri="{BB962C8B-B14F-4D97-AF65-F5344CB8AC3E}">
        <p14:creationId xmlns:p14="http://schemas.microsoft.com/office/powerpoint/2010/main" val="94879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53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3721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B8D69-09DE-D94C-B5D9-E12DD615FF5F}"/>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90C640CB-D641-D547-963A-2C975FBCB8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F5755BDF-6365-9D42-98A2-A9F70F70A6D7}"/>
              </a:ext>
            </a:extLst>
          </p:cNvPr>
          <p:cNvSpPr>
            <a:spLocks noGrp="1"/>
          </p:cNvSpPr>
          <p:nvPr>
            <p:ph type="dt" sz="half" idx="10"/>
          </p:nvPr>
        </p:nvSpPr>
        <p:spPr/>
        <p:txBody>
          <a:bodyPr/>
          <a:lstStyle/>
          <a:p>
            <a:fld id="{F0D0346B-E010-E04D-80DB-D027884E4B2A}" type="datetimeFigureOut">
              <a:rPr lang="en-GB" smtClean="0"/>
              <a:t>13/10/2021</a:t>
            </a:fld>
            <a:endParaRPr lang="en-GB" dirty="0"/>
          </a:p>
        </p:txBody>
      </p:sp>
      <p:sp>
        <p:nvSpPr>
          <p:cNvPr id="5" name="Footer Placeholder 4">
            <a:extLst>
              <a:ext uri="{FF2B5EF4-FFF2-40B4-BE49-F238E27FC236}">
                <a16:creationId xmlns:a16="http://schemas.microsoft.com/office/drawing/2014/main" id="{3A7A3ADE-EB09-4846-8FF5-38A384BFE7A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5DAE917A-C64A-2645-B1CA-E5C50CB8CC16}"/>
              </a:ext>
            </a:extLst>
          </p:cNvPr>
          <p:cNvSpPr>
            <a:spLocks noGrp="1"/>
          </p:cNvSpPr>
          <p:nvPr>
            <p:ph type="sldNum" sz="quarter" idx="12"/>
          </p:nvPr>
        </p:nvSpPr>
        <p:spPr/>
        <p:txBody>
          <a:bodyPr/>
          <a:lstStyle/>
          <a:p>
            <a:fld id="{00A5C2DF-E947-CC4D-91E7-F087CD19C81D}" type="slidenum">
              <a:rPr lang="en-GB" smtClean="0"/>
              <a:t>‹#›</a:t>
            </a:fld>
            <a:endParaRPr lang="en-GB" dirty="0"/>
          </a:p>
        </p:txBody>
      </p:sp>
    </p:spTree>
    <p:extLst>
      <p:ext uri="{BB962C8B-B14F-4D97-AF65-F5344CB8AC3E}">
        <p14:creationId xmlns:p14="http://schemas.microsoft.com/office/powerpoint/2010/main" val="32027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79B6C-7487-4C49-A45C-44C1C324DBD5}"/>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447E3F99-5D71-F448-9A42-1E091C095AFC}"/>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9CE4BEF8-7B07-D242-9DCE-A5FBEC8BDEA3}"/>
              </a:ext>
            </a:extLst>
          </p:cNvPr>
          <p:cNvSpPr>
            <a:spLocks noGrp="1"/>
          </p:cNvSpPr>
          <p:nvPr>
            <p:ph type="dt" sz="half" idx="10"/>
          </p:nvPr>
        </p:nvSpPr>
        <p:spPr/>
        <p:txBody>
          <a:bodyPr/>
          <a:lstStyle/>
          <a:p>
            <a:fld id="{F0D0346B-E010-E04D-80DB-D027884E4B2A}" type="datetimeFigureOut">
              <a:rPr lang="en-GB" smtClean="0"/>
              <a:t>13/10/2021</a:t>
            </a:fld>
            <a:endParaRPr lang="en-GB" dirty="0"/>
          </a:p>
        </p:txBody>
      </p:sp>
      <p:sp>
        <p:nvSpPr>
          <p:cNvPr id="5" name="Footer Placeholder 4">
            <a:extLst>
              <a:ext uri="{FF2B5EF4-FFF2-40B4-BE49-F238E27FC236}">
                <a16:creationId xmlns:a16="http://schemas.microsoft.com/office/drawing/2014/main" id="{9A3739A1-D6A3-C14A-828E-05AF7D19AA8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C1261F5-2E56-B147-A92A-04B308038BA9}"/>
              </a:ext>
            </a:extLst>
          </p:cNvPr>
          <p:cNvSpPr>
            <a:spLocks noGrp="1"/>
          </p:cNvSpPr>
          <p:nvPr>
            <p:ph type="sldNum" sz="quarter" idx="12"/>
          </p:nvPr>
        </p:nvSpPr>
        <p:spPr/>
        <p:txBody>
          <a:bodyPr/>
          <a:lstStyle/>
          <a:p>
            <a:fld id="{00A5C2DF-E947-CC4D-91E7-F087CD19C81D}" type="slidenum">
              <a:rPr lang="en-GB" smtClean="0"/>
              <a:t>‹#›</a:t>
            </a:fld>
            <a:endParaRPr lang="en-GB" dirty="0"/>
          </a:p>
        </p:txBody>
      </p:sp>
    </p:spTree>
    <p:extLst>
      <p:ext uri="{BB962C8B-B14F-4D97-AF65-F5344CB8AC3E}">
        <p14:creationId xmlns:p14="http://schemas.microsoft.com/office/powerpoint/2010/main" val="1933336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F4274-0F80-574F-A900-5A0FFE65E58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79CC0340-264F-244B-9401-247CBB0744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DD5CB31-7FE3-4A42-85A3-FA0F123A1B39}"/>
              </a:ext>
            </a:extLst>
          </p:cNvPr>
          <p:cNvSpPr>
            <a:spLocks noGrp="1"/>
          </p:cNvSpPr>
          <p:nvPr>
            <p:ph type="dt" sz="half" idx="10"/>
          </p:nvPr>
        </p:nvSpPr>
        <p:spPr/>
        <p:txBody>
          <a:bodyPr/>
          <a:lstStyle/>
          <a:p>
            <a:fld id="{F0D0346B-E010-E04D-80DB-D027884E4B2A}" type="datetimeFigureOut">
              <a:rPr lang="en-GB" smtClean="0"/>
              <a:t>13/10/2021</a:t>
            </a:fld>
            <a:endParaRPr lang="en-GB" dirty="0"/>
          </a:p>
        </p:txBody>
      </p:sp>
      <p:sp>
        <p:nvSpPr>
          <p:cNvPr id="5" name="Footer Placeholder 4">
            <a:extLst>
              <a:ext uri="{FF2B5EF4-FFF2-40B4-BE49-F238E27FC236}">
                <a16:creationId xmlns:a16="http://schemas.microsoft.com/office/drawing/2014/main" id="{CD8A0545-D387-F24F-AD4A-F3EA0C2FB80A}"/>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1189185-87C2-FE42-BF8F-6AAB79D89ABB}"/>
              </a:ext>
            </a:extLst>
          </p:cNvPr>
          <p:cNvSpPr>
            <a:spLocks noGrp="1"/>
          </p:cNvSpPr>
          <p:nvPr>
            <p:ph type="sldNum" sz="quarter" idx="12"/>
          </p:nvPr>
        </p:nvSpPr>
        <p:spPr/>
        <p:txBody>
          <a:bodyPr/>
          <a:lstStyle/>
          <a:p>
            <a:fld id="{00A5C2DF-E947-CC4D-91E7-F087CD19C81D}" type="slidenum">
              <a:rPr lang="en-GB" smtClean="0"/>
              <a:t>‹#›</a:t>
            </a:fld>
            <a:endParaRPr lang="en-GB" dirty="0"/>
          </a:p>
        </p:txBody>
      </p:sp>
    </p:spTree>
    <p:extLst>
      <p:ext uri="{BB962C8B-B14F-4D97-AF65-F5344CB8AC3E}">
        <p14:creationId xmlns:p14="http://schemas.microsoft.com/office/powerpoint/2010/main" val="2594159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75C1A-DD13-8841-83B2-63F0F07D86F9}"/>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4E2B4028-66F0-084A-950A-16A228F9C33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8F87958C-9506-0747-A319-54A11014E61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417F5CFA-34D1-454D-8D67-DAE4A27350D2}"/>
              </a:ext>
            </a:extLst>
          </p:cNvPr>
          <p:cNvSpPr>
            <a:spLocks noGrp="1"/>
          </p:cNvSpPr>
          <p:nvPr>
            <p:ph type="dt" sz="half" idx="10"/>
          </p:nvPr>
        </p:nvSpPr>
        <p:spPr/>
        <p:txBody>
          <a:bodyPr/>
          <a:lstStyle/>
          <a:p>
            <a:fld id="{F0D0346B-E010-E04D-80DB-D027884E4B2A}" type="datetimeFigureOut">
              <a:rPr lang="en-GB" smtClean="0"/>
              <a:t>13/10/2021</a:t>
            </a:fld>
            <a:endParaRPr lang="en-GB" dirty="0"/>
          </a:p>
        </p:txBody>
      </p:sp>
      <p:sp>
        <p:nvSpPr>
          <p:cNvPr id="6" name="Footer Placeholder 5">
            <a:extLst>
              <a:ext uri="{FF2B5EF4-FFF2-40B4-BE49-F238E27FC236}">
                <a16:creationId xmlns:a16="http://schemas.microsoft.com/office/drawing/2014/main" id="{D7D02734-8BFC-AB45-8929-A3724C8B63D5}"/>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8833B32A-9A12-5B4A-BE4A-F620B2A887CB}"/>
              </a:ext>
            </a:extLst>
          </p:cNvPr>
          <p:cNvSpPr>
            <a:spLocks noGrp="1"/>
          </p:cNvSpPr>
          <p:nvPr>
            <p:ph type="sldNum" sz="quarter" idx="12"/>
          </p:nvPr>
        </p:nvSpPr>
        <p:spPr/>
        <p:txBody>
          <a:bodyPr/>
          <a:lstStyle/>
          <a:p>
            <a:fld id="{00A5C2DF-E947-CC4D-91E7-F087CD19C81D}" type="slidenum">
              <a:rPr lang="en-GB" smtClean="0"/>
              <a:t>‹#›</a:t>
            </a:fld>
            <a:endParaRPr lang="en-GB" dirty="0"/>
          </a:p>
        </p:txBody>
      </p:sp>
    </p:spTree>
    <p:extLst>
      <p:ext uri="{BB962C8B-B14F-4D97-AF65-F5344CB8AC3E}">
        <p14:creationId xmlns:p14="http://schemas.microsoft.com/office/powerpoint/2010/main" val="1305906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1CE5E-E79A-624E-8070-2ACF1C41088A}"/>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14DB4160-EC11-5A4B-9D5B-71E4CC1A68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E538165-4187-B743-A095-2E0B56F62C0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6EB65D23-CFAE-6A40-B57F-AF94D0DE12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4AC82CE-F547-E740-BE34-8529AEC4C94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9A769142-4B80-8741-81F7-8164A1B7FE91}"/>
              </a:ext>
            </a:extLst>
          </p:cNvPr>
          <p:cNvSpPr>
            <a:spLocks noGrp="1"/>
          </p:cNvSpPr>
          <p:nvPr>
            <p:ph type="dt" sz="half" idx="10"/>
          </p:nvPr>
        </p:nvSpPr>
        <p:spPr/>
        <p:txBody>
          <a:bodyPr/>
          <a:lstStyle/>
          <a:p>
            <a:fld id="{F0D0346B-E010-E04D-80DB-D027884E4B2A}" type="datetimeFigureOut">
              <a:rPr lang="en-GB" smtClean="0"/>
              <a:t>13/10/2021</a:t>
            </a:fld>
            <a:endParaRPr lang="en-GB" dirty="0"/>
          </a:p>
        </p:txBody>
      </p:sp>
      <p:sp>
        <p:nvSpPr>
          <p:cNvPr id="8" name="Footer Placeholder 7">
            <a:extLst>
              <a:ext uri="{FF2B5EF4-FFF2-40B4-BE49-F238E27FC236}">
                <a16:creationId xmlns:a16="http://schemas.microsoft.com/office/drawing/2014/main" id="{B1413AB4-2F85-514A-BA1E-1FA8B23389C9}"/>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EFD5EB9D-0EAA-A747-8B39-DFCB4C2E978F}"/>
              </a:ext>
            </a:extLst>
          </p:cNvPr>
          <p:cNvSpPr>
            <a:spLocks noGrp="1"/>
          </p:cNvSpPr>
          <p:nvPr>
            <p:ph type="sldNum" sz="quarter" idx="12"/>
          </p:nvPr>
        </p:nvSpPr>
        <p:spPr/>
        <p:txBody>
          <a:bodyPr/>
          <a:lstStyle/>
          <a:p>
            <a:fld id="{00A5C2DF-E947-CC4D-91E7-F087CD19C81D}" type="slidenum">
              <a:rPr lang="en-GB" smtClean="0"/>
              <a:t>‹#›</a:t>
            </a:fld>
            <a:endParaRPr lang="en-GB" dirty="0"/>
          </a:p>
        </p:txBody>
      </p:sp>
    </p:spTree>
    <p:extLst>
      <p:ext uri="{BB962C8B-B14F-4D97-AF65-F5344CB8AC3E}">
        <p14:creationId xmlns:p14="http://schemas.microsoft.com/office/powerpoint/2010/main" val="1899607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BD62C-50F7-5949-B3A5-FED10714C2D3}"/>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2AE7DE5C-BE1E-CF43-B6D1-EA0814F4BF4D}"/>
              </a:ext>
            </a:extLst>
          </p:cNvPr>
          <p:cNvSpPr>
            <a:spLocks noGrp="1"/>
          </p:cNvSpPr>
          <p:nvPr>
            <p:ph type="dt" sz="half" idx="10"/>
          </p:nvPr>
        </p:nvSpPr>
        <p:spPr/>
        <p:txBody>
          <a:bodyPr/>
          <a:lstStyle/>
          <a:p>
            <a:fld id="{F0D0346B-E010-E04D-80DB-D027884E4B2A}" type="datetimeFigureOut">
              <a:rPr lang="en-GB" smtClean="0"/>
              <a:t>13/10/2021</a:t>
            </a:fld>
            <a:endParaRPr lang="en-GB" dirty="0"/>
          </a:p>
        </p:txBody>
      </p:sp>
      <p:sp>
        <p:nvSpPr>
          <p:cNvPr id="4" name="Footer Placeholder 3">
            <a:extLst>
              <a:ext uri="{FF2B5EF4-FFF2-40B4-BE49-F238E27FC236}">
                <a16:creationId xmlns:a16="http://schemas.microsoft.com/office/drawing/2014/main" id="{1F5D5A3A-275B-EA47-A1B7-09B28F73C335}"/>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D9BE631A-A03D-F04B-938D-D429CD9CC737}"/>
              </a:ext>
            </a:extLst>
          </p:cNvPr>
          <p:cNvSpPr>
            <a:spLocks noGrp="1"/>
          </p:cNvSpPr>
          <p:nvPr>
            <p:ph type="sldNum" sz="quarter" idx="12"/>
          </p:nvPr>
        </p:nvSpPr>
        <p:spPr/>
        <p:txBody>
          <a:bodyPr/>
          <a:lstStyle/>
          <a:p>
            <a:fld id="{00A5C2DF-E947-CC4D-91E7-F087CD19C81D}" type="slidenum">
              <a:rPr lang="en-GB" smtClean="0"/>
              <a:t>‹#›</a:t>
            </a:fld>
            <a:endParaRPr lang="en-GB" dirty="0"/>
          </a:p>
        </p:txBody>
      </p:sp>
    </p:spTree>
    <p:extLst>
      <p:ext uri="{BB962C8B-B14F-4D97-AF65-F5344CB8AC3E}">
        <p14:creationId xmlns:p14="http://schemas.microsoft.com/office/powerpoint/2010/main" val="38711517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theme" Target="../theme/theme3.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3755740"/>
      </p:ext>
    </p:extLst>
  </p:cSld>
  <p:clrMap bg1="lt1" tx1="dk1" bg2="lt2" tx2="dk2" accent1="accent1" accent2="accent2" accent3="accent3" accent4="accent4" accent5="accent5" accent6="accent6" hlink="hlink" folHlink="folHlink"/>
  <p:sldLayoutIdLst>
    <p:sldLayoutId id="2147483657" r:id="rId1"/>
    <p:sldLayoutId id="2147483678" r:id="rId2"/>
    <p:sldLayoutId id="2147483687"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491B19C-B85B-BB4E-B792-42FE869EFC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40E9A4D5-0A58-B640-B8D0-E1939BAB0E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F29E6BD-2FE8-4D46-8FB0-38746F9907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D0346B-E010-E04D-80DB-D027884E4B2A}" type="datetimeFigureOut">
              <a:rPr lang="en-GB" smtClean="0"/>
              <a:t>13/10/2021</a:t>
            </a:fld>
            <a:endParaRPr lang="en-GB" dirty="0"/>
          </a:p>
        </p:txBody>
      </p:sp>
      <p:sp>
        <p:nvSpPr>
          <p:cNvPr id="5" name="Footer Placeholder 4">
            <a:extLst>
              <a:ext uri="{FF2B5EF4-FFF2-40B4-BE49-F238E27FC236}">
                <a16:creationId xmlns:a16="http://schemas.microsoft.com/office/drawing/2014/main" id="{8BE13B96-C1D6-BC47-B27A-07D1E93135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7D7C94C2-7327-AE46-995D-14DDDCE9CF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A5C2DF-E947-CC4D-91E7-F087CD19C81D}" type="slidenum">
              <a:rPr lang="en-GB" smtClean="0"/>
              <a:t>‹#›</a:t>
            </a:fld>
            <a:endParaRPr lang="en-GB" dirty="0"/>
          </a:p>
        </p:txBody>
      </p:sp>
    </p:spTree>
    <p:extLst>
      <p:ext uri="{BB962C8B-B14F-4D97-AF65-F5344CB8AC3E}">
        <p14:creationId xmlns:p14="http://schemas.microsoft.com/office/powerpoint/2010/main" val="2481996671"/>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4562707"/>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5" r:id="rId5"/>
    <p:sldLayoutId id="2147483686"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4.xml"/><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5.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6.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53D9AD98-334F-CF43-9A83-553881141185}"/>
              </a:ext>
            </a:extLst>
          </p:cNvPr>
          <p:cNvSpPr/>
          <p:nvPr/>
        </p:nvSpPr>
        <p:spPr>
          <a:xfrm>
            <a:off x="0" y="1"/>
            <a:ext cx="12201104" cy="5967662"/>
          </a:xfrm>
          <a:prstGeom prst="rect">
            <a:avLst/>
          </a:prstGeom>
          <a:gradFill flip="none" rotWithShape="1">
            <a:gsLst>
              <a:gs pos="0">
                <a:srgbClr val="F57279">
                  <a:alpha val="35000"/>
                </a:srgbClr>
              </a:gs>
              <a:gs pos="100000">
                <a:srgbClr val="264698"/>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 Placeholder 7">
            <a:extLst>
              <a:ext uri="{FF2B5EF4-FFF2-40B4-BE49-F238E27FC236}">
                <a16:creationId xmlns:a16="http://schemas.microsoft.com/office/drawing/2014/main" id="{E5BA4128-87F9-7244-8F9A-15B1C0631D29}"/>
              </a:ext>
            </a:extLst>
          </p:cNvPr>
          <p:cNvSpPr txBox="1">
            <a:spLocks/>
          </p:cNvSpPr>
          <p:nvPr/>
        </p:nvSpPr>
        <p:spPr>
          <a:xfrm>
            <a:off x="1536266" y="2226167"/>
            <a:ext cx="9106749" cy="404741"/>
          </a:xfrm>
          <a:prstGeom prst="rect">
            <a:avLst/>
          </a:prstGeom>
          <a:noFill/>
        </p:spPr>
        <p:txBody>
          <a:bodyPr anchor="t"/>
          <a:lstStyle>
            <a:lvl1pPr marL="0" indent="0" algn="ctr" defTabSz="914400" rtl="0" eaLnBrk="1" latinLnBrk="0" hangingPunct="1">
              <a:lnSpc>
                <a:spcPct val="90000"/>
              </a:lnSpc>
              <a:spcBef>
                <a:spcPts val="1000"/>
              </a:spcBef>
              <a:buFont typeface="Arial" panose="020B0604020202020204" pitchFamily="34" charset="0"/>
              <a:buNone/>
              <a:defRPr sz="3200" b="1" kern="1200" baseline="0">
                <a:solidFill>
                  <a:schemeClr val="accent2"/>
                </a:solidFill>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lnSpc>
                <a:spcPct val="80000"/>
              </a:lnSpc>
              <a:spcBef>
                <a:spcPts val="0"/>
              </a:spcBef>
            </a:pPr>
            <a:r>
              <a:rPr lang="en-GB" sz="6000" dirty="0">
                <a:solidFill>
                  <a:schemeClr val="bg1"/>
                </a:solidFill>
                <a:latin typeface="Poppins" pitchFamily="2" charset="77"/>
                <a:cs typeface="Poppins" pitchFamily="2" charset="77"/>
              </a:rPr>
              <a:t>THEORY OF CHANGE AND OUTCOMES FRAMEWORK </a:t>
            </a:r>
            <a:endParaRPr lang="en-GB" sz="2800" b="0" dirty="0">
              <a:solidFill>
                <a:schemeClr val="bg1"/>
              </a:solidFill>
              <a:latin typeface="Poppins" pitchFamily="2" charset="77"/>
              <a:cs typeface="Poppins" pitchFamily="2" charset="77"/>
            </a:endParaRPr>
          </a:p>
          <a:p>
            <a:pPr algn="l">
              <a:lnSpc>
                <a:spcPct val="80000"/>
              </a:lnSpc>
              <a:spcBef>
                <a:spcPts val="0"/>
              </a:spcBef>
            </a:pPr>
            <a:r>
              <a:rPr lang="en-GB" sz="2800" b="0">
                <a:solidFill>
                  <a:schemeClr val="bg1"/>
                </a:solidFill>
                <a:latin typeface="Poppins" pitchFamily="2" charset="77"/>
                <a:cs typeface="Poppins" pitchFamily="2" charset="77"/>
              </a:rPr>
              <a:t>October </a:t>
            </a:r>
            <a:r>
              <a:rPr lang="en-GB" sz="2800" b="0" dirty="0">
                <a:solidFill>
                  <a:schemeClr val="bg1"/>
                </a:solidFill>
                <a:latin typeface="Poppins" pitchFamily="2" charset="77"/>
                <a:cs typeface="Poppins" pitchFamily="2" charset="77"/>
              </a:rPr>
              <a:t>2021</a:t>
            </a:r>
          </a:p>
        </p:txBody>
      </p:sp>
      <p:pic>
        <p:nvPicPr>
          <p:cNvPr id="13" name="Picture 12" descr="Logo, company name&#10;&#10;Description automatically generated">
            <a:extLst>
              <a:ext uri="{FF2B5EF4-FFF2-40B4-BE49-F238E27FC236}">
                <a16:creationId xmlns:a16="http://schemas.microsoft.com/office/drawing/2014/main" id="{FCD6CCB9-4419-514D-A2B9-9B730ACC10D0}"/>
              </a:ext>
            </a:extLst>
          </p:cNvPr>
          <p:cNvPicPr>
            <a:picLocks noChangeAspect="1"/>
          </p:cNvPicPr>
          <p:nvPr/>
        </p:nvPicPr>
        <p:blipFill>
          <a:blip r:embed="rId3"/>
          <a:stretch>
            <a:fillRect/>
          </a:stretch>
        </p:blipFill>
        <p:spPr>
          <a:xfrm>
            <a:off x="89659" y="6052454"/>
            <a:ext cx="805546" cy="805546"/>
          </a:xfrm>
          <a:prstGeom prst="rect">
            <a:avLst/>
          </a:prstGeom>
        </p:spPr>
      </p:pic>
      <p:pic>
        <p:nvPicPr>
          <p:cNvPr id="5" name="Picture 4" descr="Icon&#10;&#10;Description automatically generated">
            <a:extLst>
              <a:ext uri="{FF2B5EF4-FFF2-40B4-BE49-F238E27FC236}">
                <a16:creationId xmlns:a16="http://schemas.microsoft.com/office/drawing/2014/main" id="{11243973-3F20-3D46-822F-4DC719E23A7E}"/>
              </a:ext>
            </a:extLst>
          </p:cNvPr>
          <p:cNvPicPr>
            <a:picLocks noChangeAspect="1"/>
          </p:cNvPicPr>
          <p:nvPr/>
        </p:nvPicPr>
        <p:blipFill rotWithShape="1">
          <a:blip r:embed="rId4">
            <a:alphaModFix amt="40000"/>
          </a:blip>
          <a:srcRect r="34967" b="26829"/>
          <a:stretch/>
        </p:blipFill>
        <p:spPr>
          <a:xfrm rot="10800000">
            <a:off x="-1" y="0"/>
            <a:ext cx="2307864" cy="2176764"/>
          </a:xfrm>
          <a:prstGeom prst="rect">
            <a:avLst/>
          </a:prstGeom>
        </p:spPr>
      </p:pic>
      <p:pic>
        <p:nvPicPr>
          <p:cNvPr id="22" name="Picture 21" descr="Icon&#10;&#10;Description automatically generated">
            <a:extLst>
              <a:ext uri="{FF2B5EF4-FFF2-40B4-BE49-F238E27FC236}">
                <a16:creationId xmlns:a16="http://schemas.microsoft.com/office/drawing/2014/main" id="{9581A92E-4D05-9F47-A794-E4353A01F6C4}"/>
              </a:ext>
            </a:extLst>
          </p:cNvPr>
          <p:cNvPicPr>
            <a:picLocks noChangeAspect="1"/>
          </p:cNvPicPr>
          <p:nvPr/>
        </p:nvPicPr>
        <p:blipFill rotWithShape="1">
          <a:blip r:embed="rId5">
            <a:alphaModFix amt="40000"/>
          </a:blip>
          <a:srcRect r="30332" b="27211"/>
          <a:stretch/>
        </p:blipFill>
        <p:spPr>
          <a:xfrm>
            <a:off x="9768987" y="3837482"/>
            <a:ext cx="2432117" cy="2130181"/>
          </a:xfrm>
          <a:prstGeom prst="rect">
            <a:avLst/>
          </a:prstGeom>
        </p:spPr>
      </p:pic>
    </p:spTree>
    <p:extLst>
      <p:ext uri="{BB962C8B-B14F-4D97-AF65-F5344CB8AC3E}">
        <p14:creationId xmlns:p14="http://schemas.microsoft.com/office/powerpoint/2010/main" val="27796427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E09E2135-2403-A64E-A57D-8BB15AED93CC}"/>
              </a:ext>
            </a:extLst>
          </p:cNvPr>
          <p:cNvGraphicFramePr>
            <a:graphicFrameLocks noGrp="1"/>
          </p:cNvGraphicFramePr>
          <p:nvPr>
            <p:extLst>
              <p:ext uri="{D42A27DB-BD31-4B8C-83A1-F6EECF244321}">
                <p14:modId xmlns:p14="http://schemas.microsoft.com/office/powerpoint/2010/main" val="3375516236"/>
              </p:ext>
            </p:extLst>
          </p:nvPr>
        </p:nvGraphicFramePr>
        <p:xfrm>
          <a:off x="276466" y="1180594"/>
          <a:ext cx="11230590" cy="3004327"/>
        </p:xfrm>
        <a:graphic>
          <a:graphicData uri="http://schemas.openxmlformats.org/drawingml/2006/table">
            <a:tbl>
              <a:tblPr firstRow="1" bandRow="1">
                <a:tableStyleId>{5C22544A-7EE6-4342-B048-85BDC9FD1C3A}</a:tableStyleId>
              </a:tblPr>
              <a:tblGrid>
                <a:gridCol w="1612571">
                  <a:extLst>
                    <a:ext uri="{9D8B030D-6E8A-4147-A177-3AD203B41FA5}">
                      <a16:colId xmlns:a16="http://schemas.microsoft.com/office/drawing/2014/main" val="1956530198"/>
                    </a:ext>
                  </a:extLst>
                </a:gridCol>
                <a:gridCol w="1840319">
                  <a:extLst>
                    <a:ext uri="{9D8B030D-6E8A-4147-A177-3AD203B41FA5}">
                      <a16:colId xmlns:a16="http://schemas.microsoft.com/office/drawing/2014/main" val="3484770180"/>
                    </a:ext>
                  </a:extLst>
                </a:gridCol>
                <a:gridCol w="6011544">
                  <a:extLst>
                    <a:ext uri="{9D8B030D-6E8A-4147-A177-3AD203B41FA5}">
                      <a16:colId xmlns:a16="http://schemas.microsoft.com/office/drawing/2014/main" val="908117762"/>
                    </a:ext>
                  </a:extLst>
                </a:gridCol>
                <a:gridCol w="1766156">
                  <a:extLst>
                    <a:ext uri="{9D8B030D-6E8A-4147-A177-3AD203B41FA5}">
                      <a16:colId xmlns:a16="http://schemas.microsoft.com/office/drawing/2014/main" val="4139945014"/>
                    </a:ext>
                  </a:extLst>
                </a:gridCol>
              </a:tblGrid>
              <a:tr h="135925">
                <a:tc>
                  <a:txBody>
                    <a:bodyPr/>
                    <a:lstStyle/>
                    <a:p>
                      <a:pPr algn="ctr"/>
                      <a:r>
                        <a:rPr lang="en-GB" sz="950" b="0" i="0" dirty="0">
                          <a:latin typeface="+mn-lt"/>
                          <a:ea typeface="Open Sans Light" panose="020B0306030504020204" pitchFamily="34" charset="0"/>
                          <a:cs typeface="Poppins" pitchFamily="2" charset="77"/>
                        </a:rPr>
                        <a:t>Output/Outcome/Impact</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448E"/>
                    </a:solidFill>
                  </a:tcPr>
                </a:tc>
                <a:tc>
                  <a:txBody>
                    <a:bodyPr/>
                    <a:lstStyle/>
                    <a:p>
                      <a:pPr algn="ctr"/>
                      <a:r>
                        <a:rPr lang="en-GB" sz="950" b="0" i="0" dirty="0">
                          <a:latin typeface="+mn-lt"/>
                          <a:ea typeface="Open Sans Light" panose="020B0306030504020204" pitchFamily="34" charset="0"/>
                          <a:cs typeface="Poppins" pitchFamily="2" charset="77"/>
                        </a:rPr>
                        <a:t>Indicator</a:t>
                      </a:r>
                      <a:endParaRPr lang="en-GB" sz="950" b="0" i="0" baseline="30000" dirty="0">
                        <a:latin typeface="+mn-lt"/>
                        <a:ea typeface="Open Sans Light" panose="020B0306030504020204" pitchFamily="34" charset="0"/>
                        <a:cs typeface="Poppins" pitchFamily="2" charset="77"/>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lang="en-GB" sz="950" b="0" i="0" dirty="0">
                          <a:latin typeface="+mn-lt"/>
                          <a:ea typeface="Open Sans Light" panose="020B0306030504020204" pitchFamily="34" charset="0"/>
                          <a:cs typeface="Poppins" pitchFamily="2" charset="77"/>
                        </a:rPr>
                        <a:t>Questions</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lang="en-GB" sz="950" b="0" i="0" dirty="0">
                          <a:latin typeface="+mn-lt"/>
                          <a:ea typeface="Open Sans Light" panose="020B0306030504020204" pitchFamily="34" charset="0"/>
                          <a:cs typeface="Poppins" pitchFamily="2" charset="77"/>
                        </a:rPr>
                        <a:t>Notes</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4285113973"/>
                  </a:ext>
                </a:extLst>
              </a:tr>
              <a:tr h="871463">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900" dirty="0">
                          <a:solidFill>
                            <a:schemeClr val="tx1"/>
                          </a:solidFill>
                        </a:rPr>
                        <a:t>1.2. Employees experience a sense of stability, safety and belonging, and an increase in their independence from external supports </a:t>
                      </a:r>
                      <a:r>
                        <a:rPr lang="en-GB" sz="900" b="0" i="0" dirty="0">
                          <a:latin typeface="+mn-lt"/>
                          <a:ea typeface="Open Sans Light" panose="020B0306030504020204" pitchFamily="34" charset="0"/>
                          <a:cs typeface="Poppins" pitchFamily="2" charset="77"/>
                        </a:rPr>
                        <a:t>(SROI)</a:t>
                      </a:r>
                      <a:endParaRPr lang="en-AU" sz="900" dirty="0">
                        <a:solidFill>
                          <a:schemeClr val="tx1"/>
                        </a:solidFill>
                      </a:endParaRPr>
                    </a:p>
                    <a:p>
                      <a:pPr marL="0" indent="0" algn="l">
                        <a:buFontTx/>
                        <a:buNone/>
                      </a:pPr>
                      <a:endParaRPr lang="en-GB" sz="900" b="0" i="0" dirty="0">
                        <a:latin typeface="+mn-lt"/>
                        <a:ea typeface="Open Sans Light" panose="020B0306030504020204" pitchFamily="34" charset="0"/>
                        <a:cs typeface="Poppins" pitchFamily="2" charset="77"/>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dirty="0">
                          <a:latin typeface="+mn-lt"/>
                          <a:ea typeface="Open Sans Light" panose="020B0306030504020204" pitchFamily="34" charset="0"/>
                          <a:cs typeface="Poppins" pitchFamily="2" charset="77"/>
                        </a:rPr>
                        <a:t># of employees who are observed to require less support from formal mental health support services, and who feel confident in their ability to access support where needed.</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r>
                        <a:rPr lang="en-AU" sz="900" kern="1200" dirty="0">
                          <a:solidFill>
                            <a:schemeClr val="dk1"/>
                          </a:solidFill>
                          <a:effectLst/>
                          <a:latin typeface="+mn-lt"/>
                          <a:ea typeface="+mn-ea"/>
                          <a:cs typeface="+mn-cs"/>
                        </a:rPr>
                        <a:t>What are some of the places and people who give you support and help?  </a:t>
                      </a:r>
                    </a:p>
                    <a:p>
                      <a:pPr marL="0" lvl="0" indent="0">
                        <a:buFontTx/>
                        <a:buNone/>
                      </a:pPr>
                      <a:endParaRPr lang="en-AU" sz="900" kern="1200" dirty="0">
                        <a:solidFill>
                          <a:schemeClr val="dk1"/>
                        </a:solidFill>
                        <a:effectLst/>
                        <a:latin typeface="+mn-lt"/>
                        <a:ea typeface="+mn-ea"/>
                        <a:cs typeface="+mn-cs"/>
                      </a:endParaRPr>
                    </a:p>
                    <a:p>
                      <a:pPr marL="0" lvl="0" indent="0">
                        <a:buFontTx/>
                        <a:buNone/>
                      </a:pPr>
                      <a:r>
                        <a:rPr lang="en-AU" sz="900" kern="1200" dirty="0">
                          <a:solidFill>
                            <a:schemeClr val="dk1"/>
                          </a:solidFill>
                          <a:effectLst/>
                          <a:latin typeface="+mn-lt"/>
                          <a:ea typeface="+mn-ea"/>
                          <a:cs typeface="+mn-cs"/>
                        </a:rPr>
                        <a:t>(Rating scale) Do you know how to find support and help when you need it?</a:t>
                      </a:r>
                    </a:p>
                    <a:p>
                      <a:pPr marL="0" lvl="0" indent="0">
                        <a:buFontTx/>
                        <a:buNone/>
                      </a:pPr>
                      <a:r>
                        <a:rPr lang="en-AU" sz="900" kern="1200" dirty="0">
                          <a:solidFill>
                            <a:schemeClr val="dk1"/>
                          </a:solidFill>
                          <a:effectLst/>
                          <a:latin typeface="+mn-lt"/>
                          <a:ea typeface="+mn-ea"/>
                          <a:cs typeface="+mn-cs"/>
                        </a:rPr>
                        <a:t>1 = Always, 2= Often, 3= Sometimes, 4= Never</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r>
                        <a:rPr lang="en-AU" sz="900" kern="1200" dirty="0">
                          <a:solidFill>
                            <a:schemeClr val="dk1"/>
                          </a:solidFill>
                          <a:effectLst/>
                          <a:latin typeface="+mn-lt"/>
                          <a:ea typeface="+mn-ea"/>
                          <a:cs typeface="+mn-cs"/>
                        </a:rPr>
                        <a:t>Baseline data – to be compared with data from annual worker interviews</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28811228"/>
                  </a:ext>
                </a:extLst>
              </a:tr>
              <a:tr h="645644">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950" dirty="0">
                        <a:solidFill>
                          <a:schemeClr val="tx1"/>
                        </a:solidFill>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dirty="0">
                          <a:latin typeface="+mn-lt"/>
                          <a:ea typeface="Open Sans Light" panose="020B0306030504020204" pitchFamily="34" charset="0"/>
                          <a:cs typeface="Poppins" pitchFamily="2" charset="77"/>
                        </a:rPr>
                        <a:t>Increase in diversity of connections and ability to access formal and informal support</a:t>
                      </a:r>
                    </a:p>
                    <a:p>
                      <a:pPr marL="0" indent="0" algn="l">
                        <a:buFontTx/>
                        <a:buNone/>
                      </a:pPr>
                      <a:endParaRPr lang="en-GB" sz="900" b="0" i="0" dirty="0">
                        <a:latin typeface="+mn-lt"/>
                        <a:ea typeface="Open Sans Light" panose="020B0306030504020204" pitchFamily="34" charset="0"/>
                        <a:cs typeface="Poppins" pitchFamily="2" charset="77"/>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r>
                        <a:rPr lang="en-AU" sz="900" kern="1200" dirty="0">
                          <a:solidFill>
                            <a:schemeClr val="dk1"/>
                          </a:solidFill>
                          <a:effectLst/>
                          <a:latin typeface="+mn-lt"/>
                          <a:ea typeface="+mn-ea"/>
                          <a:cs typeface="+mn-cs"/>
                        </a:rPr>
                        <a:t>Support Circles exercise (see Appendix A)</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r>
                        <a:rPr lang="en-AU" sz="900" kern="1200" dirty="0">
                          <a:solidFill>
                            <a:schemeClr val="dk1"/>
                          </a:solidFill>
                          <a:effectLst/>
                          <a:latin typeface="+mn-lt"/>
                          <a:ea typeface="+mn-ea"/>
                          <a:cs typeface="+mn-cs"/>
                        </a:rPr>
                        <a:t>Baseline data – to be compared with data from annual worker interviews</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8141835"/>
                  </a:ext>
                </a:extLst>
              </a:tr>
              <a:tr h="390784">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950" dirty="0"/>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dirty="0">
                          <a:latin typeface="+mn-lt"/>
                          <a:ea typeface="Open Sans Light" panose="020B0306030504020204" pitchFamily="34" charset="0"/>
                          <a:cs typeface="Poppins" pitchFamily="2" charset="77"/>
                        </a:rPr>
                        <a:t># of employees for whom reduced reliance on family is reported</a:t>
                      </a:r>
                    </a:p>
                    <a:p>
                      <a:pPr marL="0" indent="0" algn="l">
                        <a:buFontTx/>
                        <a:buNone/>
                      </a:pPr>
                      <a:endParaRPr lang="en-GB" sz="900" b="0" i="0" dirty="0">
                        <a:latin typeface="+mn-lt"/>
                        <a:ea typeface="Open Sans Light" panose="020B0306030504020204" pitchFamily="34" charset="0"/>
                        <a:cs typeface="Poppins" pitchFamily="2" charset="77"/>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r>
                        <a:rPr lang="en-AU" sz="900" kern="1200" dirty="0">
                          <a:solidFill>
                            <a:schemeClr val="dk1"/>
                          </a:solidFill>
                          <a:effectLst/>
                          <a:latin typeface="+mn-lt"/>
                          <a:ea typeface="+mn-ea"/>
                          <a:cs typeface="+mn-cs"/>
                        </a:rPr>
                        <a:t>Support Circles exercise (see Appendix A)</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r>
                        <a:rPr lang="en-AU" sz="900" kern="1200" dirty="0">
                          <a:solidFill>
                            <a:schemeClr val="dk1"/>
                          </a:solidFill>
                          <a:effectLst/>
                          <a:latin typeface="+mn-lt"/>
                          <a:ea typeface="+mn-ea"/>
                          <a:cs typeface="+mn-cs"/>
                        </a:rPr>
                        <a:t>Baseline data – to be compared with data from annual worker interviews</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92601829"/>
                  </a:ext>
                </a:extLst>
              </a:tr>
              <a:tr h="3907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900" dirty="0">
                          <a:solidFill>
                            <a:schemeClr val="tx1"/>
                          </a:solidFill>
                        </a:rPr>
                        <a:t>2.2. Employees experience increased personal wellbeing and develop a sense of identity, stability and safety in belonging to a community (SROI)</a:t>
                      </a:r>
                    </a:p>
                    <a:p>
                      <a:pPr marL="0" indent="0" algn="l">
                        <a:buFontTx/>
                        <a:buNone/>
                      </a:pPr>
                      <a:endParaRPr lang="en-GB" sz="900" b="0" i="0" dirty="0">
                        <a:latin typeface="+mn-lt"/>
                        <a:ea typeface="Open Sans Light" panose="020B0306030504020204" pitchFamily="34" charset="0"/>
                        <a:cs typeface="Poppins" pitchFamily="2" charset="77"/>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baseline="0" dirty="0">
                          <a:latin typeface="+mn-lt"/>
                          <a:ea typeface="Open Sans Light" panose="020B0306030504020204" pitchFamily="34" charset="0"/>
                          <a:cs typeface="Poppins" pitchFamily="2" charset="77"/>
                        </a:rPr>
                        <a:t># of employees whose personal wellbeing increases during employment with NCEC</a:t>
                      </a:r>
                    </a:p>
                    <a:p>
                      <a:pPr marL="0" indent="0" algn="l">
                        <a:buFontTx/>
                        <a:buNone/>
                      </a:pPr>
                      <a:endParaRPr lang="en-GB" sz="900" b="0" i="0" dirty="0">
                        <a:latin typeface="+mn-lt"/>
                        <a:ea typeface="Open Sans Light" panose="020B0306030504020204" pitchFamily="34" charset="0"/>
                        <a:cs typeface="Poppins" pitchFamily="2" charset="77"/>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r>
                        <a:rPr lang="en-AU" sz="900" kern="1200" dirty="0">
                          <a:solidFill>
                            <a:schemeClr val="dk1"/>
                          </a:solidFill>
                          <a:effectLst/>
                          <a:latin typeface="+mn-lt"/>
                          <a:ea typeface="+mn-ea"/>
                          <a:cs typeface="+mn-cs"/>
                        </a:rPr>
                        <a:t>What is your work life like at the moment?</a:t>
                      </a:r>
                    </a:p>
                    <a:p>
                      <a:pPr marL="0" lvl="0" indent="0">
                        <a:buFontTx/>
                        <a:buNone/>
                      </a:pPr>
                      <a:r>
                        <a:rPr lang="en-AU" sz="900" kern="1200" dirty="0">
                          <a:solidFill>
                            <a:schemeClr val="dk1"/>
                          </a:solidFill>
                          <a:effectLst/>
                          <a:latin typeface="+mn-lt"/>
                          <a:ea typeface="+mn-ea"/>
                          <a:cs typeface="+mn-cs"/>
                        </a:rPr>
                        <a:t>How happy are you with your work life?</a:t>
                      </a:r>
                    </a:p>
                    <a:p>
                      <a:pPr marL="0" lvl="0" indent="0">
                        <a:buFontTx/>
                        <a:buNone/>
                      </a:pPr>
                      <a:endParaRPr lang="en-AU" sz="900" kern="1200" dirty="0">
                        <a:solidFill>
                          <a:schemeClr val="dk1"/>
                        </a:solidFill>
                        <a:effectLst/>
                        <a:latin typeface="+mn-lt"/>
                        <a:ea typeface="+mn-ea"/>
                        <a:cs typeface="+mn-cs"/>
                      </a:endParaRPr>
                    </a:p>
                    <a:p>
                      <a:pPr marL="0" lvl="0" indent="0">
                        <a:buFontTx/>
                        <a:buNone/>
                      </a:pPr>
                      <a:r>
                        <a:rPr lang="en-AU" sz="900" kern="1200" dirty="0">
                          <a:solidFill>
                            <a:schemeClr val="dk1"/>
                          </a:solidFill>
                          <a:effectLst/>
                          <a:latin typeface="+mn-lt"/>
                          <a:ea typeface="+mn-ea"/>
                          <a:cs typeface="+mn-cs"/>
                        </a:rPr>
                        <a:t>What is your personal life like at the moment?</a:t>
                      </a:r>
                    </a:p>
                    <a:p>
                      <a:pPr marL="0" lvl="0" indent="0">
                        <a:buFontTx/>
                        <a:buNone/>
                      </a:pPr>
                      <a:r>
                        <a:rPr lang="en-AU" sz="900" kern="1200" dirty="0">
                          <a:solidFill>
                            <a:schemeClr val="dk1"/>
                          </a:solidFill>
                          <a:effectLst/>
                          <a:latin typeface="+mn-lt"/>
                          <a:ea typeface="+mn-ea"/>
                          <a:cs typeface="+mn-cs"/>
                        </a:rPr>
                        <a:t>How happy are you with your personal life?</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effectLst/>
                          <a:latin typeface="+mn-lt"/>
                          <a:ea typeface="+mn-ea"/>
                          <a:cs typeface="+mn-cs"/>
                        </a:rPr>
                        <a:t>Baseline data – to be compared with data from annual worker interviews</a:t>
                      </a:r>
                    </a:p>
                    <a:p>
                      <a:pPr marL="0" lvl="0" indent="0">
                        <a:buFontTx/>
                        <a:buNone/>
                      </a:pPr>
                      <a:endParaRPr lang="en-AU" sz="900" kern="1200" dirty="0">
                        <a:solidFill>
                          <a:schemeClr val="dk1"/>
                        </a:solidFill>
                        <a:effectLst/>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1458539"/>
                  </a:ext>
                </a:extLst>
              </a:tr>
            </a:tbl>
          </a:graphicData>
        </a:graphic>
      </p:graphicFrame>
      <p:sp>
        <p:nvSpPr>
          <p:cNvPr id="5" name="Text Placeholder 7">
            <a:extLst>
              <a:ext uri="{FF2B5EF4-FFF2-40B4-BE49-F238E27FC236}">
                <a16:creationId xmlns:a16="http://schemas.microsoft.com/office/drawing/2014/main" id="{1684402B-0F72-498A-B835-88F787D661F0}"/>
              </a:ext>
            </a:extLst>
          </p:cNvPr>
          <p:cNvSpPr txBox="1">
            <a:spLocks/>
          </p:cNvSpPr>
          <p:nvPr/>
        </p:nvSpPr>
        <p:spPr>
          <a:xfrm>
            <a:off x="148705" y="162688"/>
            <a:ext cx="12043295" cy="404741"/>
          </a:xfrm>
          <a:prstGeom prst="rect">
            <a:avLst/>
          </a:prstGeom>
          <a:noFill/>
        </p:spPr>
        <p:txBody>
          <a:bodyPr anchor="t"/>
          <a:lstStyle>
            <a:lvl1pPr marL="0" indent="0" algn="ctr" defTabSz="914400" rtl="0" eaLnBrk="1" latinLnBrk="0" hangingPunct="1">
              <a:lnSpc>
                <a:spcPct val="90000"/>
              </a:lnSpc>
              <a:spcBef>
                <a:spcPts val="1000"/>
              </a:spcBef>
              <a:buFont typeface="Arial" panose="020B0604020202020204" pitchFamily="34" charset="0"/>
              <a:buNone/>
              <a:defRPr sz="3200" b="1" kern="1200" baseline="0">
                <a:solidFill>
                  <a:schemeClr val="accent2"/>
                </a:solidFill>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lnSpc>
                <a:spcPct val="80000"/>
              </a:lnSpc>
            </a:pPr>
            <a:r>
              <a:rPr lang="en-GB" sz="3600" dirty="0">
                <a:solidFill>
                  <a:srgbClr val="264698"/>
                </a:solidFill>
                <a:latin typeface="Poppins" pitchFamily="2" charset="77"/>
                <a:cs typeface="Poppins" pitchFamily="2" charset="77"/>
              </a:rPr>
              <a:t>SURVEYS AND INTERVIEWS</a:t>
            </a:r>
          </a:p>
        </p:txBody>
      </p:sp>
      <p:sp>
        <p:nvSpPr>
          <p:cNvPr id="6" name="Text Placeholder 7">
            <a:extLst>
              <a:ext uri="{FF2B5EF4-FFF2-40B4-BE49-F238E27FC236}">
                <a16:creationId xmlns:a16="http://schemas.microsoft.com/office/drawing/2014/main" id="{006F48B9-9597-F244-8FE1-6B4CDD380811}"/>
              </a:ext>
            </a:extLst>
          </p:cNvPr>
          <p:cNvSpPr txBox="1">
            <a:spLocks/>
          </p:cNvSpPr>
          <p:nvPr/>
        </p:nvSpPr>
        <p:spPr>
          <a:xfrm>
            <a:off x="148705" y="775853"/>
            <a:ext cx="12043295" cy="404741"/>
          </a:xfrm>
          <a:prstGeom prst="rect">
            <a:avLst/>
          </a:prstGeom>
          <a:noFill/>
        </p:spPr>
        <p:txBody>
          <a:bodyPr anchor="t"/>
          <a:lstStyle>
            <a:lvl1pPr marL="0" indent="0" algn="ctr" defTabSz="914400" rtl="0" eaLnBrk="1" latinLnBrk="0" hangingPunct="1">
              <a:lnSpc>
                <a:spcPct val="90000"/>
              </a:lnSpc>
              <a:spcBef>
                <a:spcPts val="1000"/>
              </a:spcBef>
              <a:buFont typeface="Arial" panose="020B0604020202020204" pitchFamily="34" charset="0"/>
              <a:buNone/>
              <a:defRPr sz="3200" b="1" kern="1200" baseline="0">
                <a:solidFill>
                  <a:schemeClr val="accent2"/>
                </a:solidFill>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lnSpc>
                <a:spcPct val="80000"/>
              </a:lnSpc>
            </a:pPr>
            <a:r>
              <a:rPr lang="en-GB" sz="2000" dirty="0">
                <a:solidFill>
                  <a:srgbClr val="264698"/>
                </a:solidFill>
                <a:latin typeface="Poppins" pitchFamily="2" charset="77"/>
                <a:cs typeface="Poppins" pitchFamily="2" charset="77"/>
              </a:rPr>
              <a:t>[Staff Induction Interviews]</a:t>
            </a:r>
          </a:p>
        </p:txBody>
      </p:sp>
    </p:spTree>
    <p:extLst>
      <p:ext uri="{BB962C8B-B14F-4D97-AF65-F5344CB8AC3E}">
        <p14:creationId xmlns:p14="http://schemas.microsoft.com/office/powerpoint/2010/main" val="1358930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E09E2135-2403-A64E-A57D-8BB15AED93CC}"/>
              </a:ext>
            </a:extLst>
          </p:cNvPr>
          <p:cNvGraphicFramePr>
            <a:graphicFrameLocks noGrp="1"/>
          </p:cNvGraphicFramePr>
          <p:nvPr>
            <p:extLst>
              <p:ext uri="{D42A27DB-BD31-4B8C-83A1-F6EECF244321}">
                <p14:modId xmlns:p14="http://schemas.microsoft.com/office/powerpoint/2010/main" val="2479004521"/>
              </p:ext>
            </p:extLst>
          </p:nvPr>
        </p:nvGraphicFramePr>
        <p:xfrm>
          <a:off x="276466" y="763341"/>
          <a:ext cx="11230590" cy="5659200"/>
        </p:xfrm>
        <a:graphic>
          <a:graphicData uri="http://schemas.openxmlformats.org/drawingml/2006/table">
            <a:tbl>
              <a:tblPr firstRow="1" bandRow="1">
                <a:tableStyleId>{5C22544A-7EE6-4342-B048-85BDC9FD1C3A}</a:tableStyleId>
              </a:tblPr>
              <a:tblGrid>
                <a:gridCol w="1612571">
                  <a:extLst>
                    <a:ext uri="{9D8B030D-6E8A-4147-A177-3AD203B41FA5}">
                      <a16:colId xmlns:a16="http://schemas.microsoft.com/office/drawing/2014/main" val="1956530198"/>
                    </a:ext>
                  </a:extLst>
                </a:gridCol>
                <a:gridCol w="1840319">
                  <a:extLst>
                    <a:ext uri="{9D8B030D-6E8A-4147-A177-3AD203B41FA5}">
                      <a16:colId xmlns:a16="http://schemas.microsoft.com/office/drawing/2014/main" val="3484770180"/>
                    </a:ext>
                  </a:extLst>
                </a:gridCol>
                <a:gridCol w="6011544">
                  <a:extLst>
                    <a:ext uri="{9D8B030D-6E8A-4147-A177-3AD203B41FA5}">
                      <a16:colId xmlns:a16="http://schemas.microsoft.com/office/drawing/2014/main" val="908117762"/>
                    </a:ext>
                  </a:extLst>
                </a:gridCol>
                <a:gridCol w="1766156">
                  <a:extLst>
                    <a:ext uri="{9D8B030D-6E8A-4147-A177-3AD203B41FA5}">
                      <a16:colId xmlns:a16="http://schemas.microsoft.com/office/drawing/2014/main" val="4139945014"/>
                    </a:ext>
                  </a:extLst>
                </a:gridCol>
              </a:tblGrid>
              <a:tr h="135925">
                <a:tc>
                  <a:txBody>
                    <a:bodyPr/>
                    <a:lstStyle/>
                    <a:p>
                      <a:pPr algn="ctr"/>
                      <a:r>
                        <a:rPr lang="en-GB" sz="950" b="0" i="0" dirty="0">
                          <a:latin typeface="+mn-lt"/>
                          <a:ea typeface="Open Sans Light" panose="020B0306030504020204" pitchFamily="34" charset="0"/>
                          <a:cs typeface="Poppins" pitchFamily="2" charset="77"/>
                        </a:rPr>
                        <a:t>Output/Outcome/Impact</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448E"/>
                    </a:solidFill>
                  </a:tcPr>
                </a:tc>
                <a:tc>
                  <a:txBody>
                    <a:bodyPr/>
                    <a:lstStyle/>
                    <a:p>
                      <a:pPr algn="ctr"/>
                      <a:r>
                        <a:rPr lang="en-GB" sz="950" b="0" i="0" dirty="0">
                          <a:latin typeface="+mn-lt"/>
                          <a:ea typeface="Open Sans Light" panose="020B0306030504020204" pitchFamily="34" charset="0"/>
                          <a:cs typeface="Poppins" pitchFamily="2" charset="77"/>
                        </a:rPr>
                        <a:t>Indicator</a:t>
                      </a:r>
                      <a:endParaRPr lang="en-GB" sz="950" b="0" i="0" baseline="30000" dirty="0">
                        <a:latin typeface="+mn-lt"/>
                        <a:ea typeface="Open Sans Light" panose="020B0306030504020204" pitchFamily="34" charset="0"/>
                        <a:cs typeface="Poppins" pitchFamily="2" charset="77"/>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lang="en-GB" sz="950" b="0" i="0" dirty="0">
                          <a:latin typeface="+mn-lt"/>
                          <a:ea typeface="Open Sans Light" panose="020B0306030504020204" pitchFamily="34" charset="0"/>
                          <a:cs typeface="Poppins" pitchFamily="2" charset="77"/>
                        </a:rPr>
                        <a:t>Questions</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lang="en-GB" sz="950" b="0" i="0" dirty="0">
                          <a:latin typeface="+mn-lt"/>
                          <a:ea typeface="Open Sans Light" panose="020B0306030504020204" pitchFamily="34" charset="0"/>
                          <a:cs typeface="Poppins" pitchFamily="2" charset="77"/>
                        </a:rPr>
                        <a:t>Notes</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4285113973"/>
                  </a:ext>
                </a:extLst>
              </a:tr>
              <a:tr h="985456">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900" dirty="0">
                          <a:solidFill>
                            <a:schemeClr val="tx1"/>
                          </a:solidFill>
                        </a:rPr>
                        <a:t>1.2. Employees experience a sense of stability, safety and belonging, and an increase in their independence from external supports </a:t>
                      </a:r>
                      <a:r>
                        <a:rPr lang="en-GB" sz="900" b="0" i="0" dirty="0">
                          <a:latin typeface="+mn-lt"/>
                          <a:ea typeface="Open Sans Light" panose="020B0306030504020204" pitchFamily="34" charset="0"/>
                          <a:cs typeface="Poppins" pitchFamily="2" charset="77"/>
                        </a:rPr>
                        <a:t>(SROI)</a:t>
                      </a:r>
                      <a:endParaRPr lang="en-AU" sz="900" dirty="0">
                        <a:solidFill>
                          <a:schemeClr val="tx1"/>
                        </a:solidFill>
                      </a:endParaRPr>
                    </a:p>
                    <a:p>
                      <a:pPr marL="0" indent="0" algn="l">
                        <a:buFontTx/>
                        <a:buNone/>
                      </a:pPr>
                      <a:endParaRPr lang="en-GB" sz="900" b="0" i="0" dirty="0">
                        <a:latin typeface="+mn-lt"/>
                        <a:ea typeface="Open Sans Light" panose="020B0306030504020204" pitchFamily="34" charset="0"/>
                        <a:cs typeface="Poppins" pitchFamily="2" charset="77"/>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indent="0" algn="l">
                        <a:buFontTx/>
                        <a:buNone/>
                      </a:pPr>
                      <a:r>
                        <a:rPr lang="en-GB" sz="900" b="0" i="0" dirty="0">
                          <a:latin typeface="+mn-lt"/>
                          <a:ea typeface="Open Sans Light" panose="020B0306030504020204" pitchFamily="34" charset="0"/>
                          <a:cs typeface="Poppins" pitchFamily="2" charset="77"/>
                        </a:rPr>
                        <a:t># of employees who are observed to require less support from formal mental health support services, and who feel confident in their ability to access support where needed.</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r>
                        <a:rPr lang="en-AU" sz="900" kern="1200" dirty="0">
                          <a:solidFill>
                            <a:schemeClr val="dk1"/>
                          </a:solidFill>
                          <a:effectLst/>
                          <a:latin typeface="+mn-lt"/>
                          <a:ea typeface="+mn-ea"/>
                          <a:cs typeface="+mn-cs"/>
                        </a:rPr>
                        <a:t>(Rating scale) Do you know how to find support and help when you need it?</a:t>
                      </a:r>
                    </a:p>
                    <a:p>
                      <a:pPr marL="0" lvl="0" indent="0">
                        <a:buFontTx/>
                        <a:buNone/>
                      </a:pPr>
                      <a:r>
                        <a:rPr lang="en-AU" sz="900" kern="1200" dirty="0">
                          <a:solidFill>
                            <a:schemeClr val="dk1"/>
                          </a:solidFill>
                          <a:effectLst/>
                          <a:latin typeface="+mn-lt"/>
                          <a:ea typeface="+mn-ea"/>
                          <a:cs typeface="+mn-cs"/>
                        </a:rPr>
                        <a:t>1 = Always, 2= Often, 3= Sometimes, 4= Never</a:t>
                      </a:r>
                    </a:p>
                    <a:p>
                      <a:pPr marL="0" lvl="0" indent="0">
                        <a:buFontTx/>
                        <a:buNone/>
                      </a:pPr>
                      <a:endParaRPr lang="en-AU" sz="900" kern="1200" dirty="0">
                        <a:solidFill>
                          <a:schemeClr val="dk1"/>
                        </a:solidFill>
                        <a:effectLst/>
                        <a:latin typeface="+mn-lt"/>
                        <a:ea typeface="+mn-ea"/>
                        <a:cs typeface="+mn-cs"/>
                      </a:endParaRPr>
                    </a:p>
                    <a:p>
                      <a:pPr marL="0" lvl="0" indent="0">
                        <a:buFontTx/>
                        <a:buNone/>
                      </a:pPr>
                      <a:r>
                        <a:rPr lang="en-AU" sz="900" kern="1200" dirty="0">
                          <a:solidFill>
                            <a:schemeClr val="dk1"/>
                          </a:solidFill>
                          <a:effectLst/>
                          <a:latin typeface="+mn-lt"/>
                          <a:ea typeface="+mn-ea"/>
                          <a:cs typeface="+mn-cs"/>
                        </a:rPr>
                        <a:t>Since you have been working at NCEC, how has your support network changed?</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r>
                        <a:rPr lang="en-AU" sz="900" kern="1200" dirty="0">
                          <a:solidFill>
                            <a:schemeClr val="dk1"/>
                          </a:solidFill>
                          <a:effectLst/>
                          <a:latin typeface="+mn-lt"/>
                          <a:ea typeface="+mn-ea"/>
                          <a:cs typeface="+mn-cs"/>
                        </a:rPr>
                        <a:t>Note if responses to question 2 include reduced need for support from formal mental health support services. </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28811228"/>
                  </a:ext>
                </a:extLst>
              </a:tr>
              <a:tr h="645644">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950" dirty="0">
                        <a:solidFill>
                          <a:schemeClr val="tx1"/>
                        </a:solidFill>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indent="0" algn="l">
                        <a:buFontTx/>
                        <a:buNone/>
                      </a:pPr>
                      <a:r>
                        <a:rPr lang="en-GB" sz="900" b="0" i="0" dirty="0">
                          <a:latin typeface="+mn-lt"/>
                          <a:ea typeface="Open Sans Light" panose="020B0306030504020204" pitchFamily="34" charset="0"/>
                          <a:cs typeface="Poppins" pitchFamily="2" charset="77"/>
                        </a:rPr>
                        <a:t>Increase in diversity of connections and ability to access formal and informal support</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effectLst/>
                          <a:latin typeface="+mn-lt"/>
                          <a:ea typeface="+mn-ea"/>
                          <a:cs typeface="+mn-cs"/>
                        </a:rPr>
                        <a:t>Support Circles exercise (see Appendix A) - New version to be completed annually and kept on file. </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r>
                        <a:rPr lang="en-AU" sz="900" kern="1200" dirty="0">
                          <a:solidFill>
                            <a:schemeClr val="dk1"/>
                          </a:solidFill>
                          <a:effectLst/>
                          <a:latin typeface="+mn-lt"/>
                          <a:ea typeface="+mn-ea"/>
                          <a:cs typeface="+mn-cs"/>
                        </a:rPr>
                        <a:t>Note significant changes from year to year. </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8141835"/>
                  </a:ext>
                </a:extLst>
              </a:tr>
              <a:tr h="390784">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950" dirty="0"/>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indent="0" algn="l">
                        <a:buFontTx/>
                        <a:buNone/>
                      </a:pPr>
                      <a:r>
                        <a:rPr lang="en-GB" sz="900" b="0" i="0" dirty="0">
                          <a:latin typeface="+mn-lt"/>
                          <a:ea typeface="Open Sans Light" panose="020B0306030504020204" pitchFamily="34" charset="0"/>
                          <a:cs typeface="Poppins" pitchFamily="2" charset="77"/>
                        </a:rPr>
                        <a:t># of employees for whom reduced reliance on family is reported</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effectLst/>
                          <a:latin typeface="+mn-lt"/>
                          <a:ea typeface="+mn-ea"/>
                          <a:cs typeface="+mn-cs"/>
                        </a:rPr>
                        <a:t>Support Circles exercise (see Appendix A) - New version to be completed annually and kept on file. </a:t>
                      </a:r>
                    </a:p>
                    <a:p>
                      <a:pPr marL="0" lvl="0" indent="0">
                        <a:buFontTx/>
                        <a:buNone/>
                      </a:pPr>
                      <a:endParaRPr lang="en-AU" sz="900" kern="1200" dirty="0">
                        <a:solidFill>
                          <a:schemeClr val="dk1"/>
                        </a:solidFill>
                        <a:effectLst/>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effectLst/>
                          <a:latin typeface="+mn-lt"/>
                          <a:ea typeface="+mn-ea"/>
                          <a:cs typeface="+mn-cs"/>
                        </a:rPr>
                        <a:t>Note significant changes from year to year. </a:t>
                      </a:r>
                    </a:p>
                    <a:p>
                      <a:pPr marL="0" lvl="0" indent="0">
                        <a:buFontTx/>
                        <a:buNone/>
                      </a:pPr>
                      <a:endParaRPr lang="en-AU" sz="900" kern="1200" dirty="0">
                        <a:solidFill>
                          <a:schemeClr val="dk1"/>
                        </a:solidFill>
                        <a:effectLst/>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92601829"/>
                  </a:ext>
                </a:extLst>
              </a:tr>
              <a:tr h="390784">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950" dirty="0"/>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indent="0" algn="l">
                        <a:buFontTx/>
                        <a:buNone/>
                      </a:pPr>
                      <a:r>
                        <a:rPr lang="en-GB" sz="900" b="0" i="0" dirty="0">
                          <a:latin typeface="+mn-lt"/>
                          <a:ea typeface="Open Sans Light" panose="020B0306030504020204" pitchFamily="34" charset="0"/>
                          <a:cs typeface="Poppins" pitchFamily="2" charset="77"/>
                        </a:rPr>
                        <a:t># of Employees who report a sense of community and belonging at NCEC.</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effectLst/>
                          <a:latin typeface="+mn-lt"/>
                          <a:ea typeface="+mn-ea"/>
                          <a:cs typeface="+mn-cs"/>
                        </a:rPr>
                        <a:t>Support Circles exercise (see Appendix A) - New version to be completed annually and kept on file. </a:t>
                      </a:r>
                    </a:p>
                    <a:p>
                      <a:pPr marL="0" lvl="0" indent="0">
                        <a:buFontTx/>
                        <a:buNone/>
                      </a:pPr>
                      <a:endParaRPr lang="en-AU" sz="900" kern="1200" dirty="0">
                        <a:solidFill>
                          <a:schemeClr val="dk1"/>
                        </a:solidFill>
                        <a:effectLst/>
                        <a:latin typeface="+mn-lt"/>
                        <a:ea typeface="+mn-ea"/>
                        <a:cs typeface="+mn-cs"/>
                      </a:endParaRPr>
                    </a:p>
                    <a:p>
                      <a:pPr marL="0" lvl="0" indent="0">
                        <a:buFontTx/>
                        <a:buNone/>
                      </a:pPr>
                      <a:endParaRPr lang="en-AU" sz="900" kern="1200" dirty="0">
                        <a:solidFill>
                          <a:schemeClr val="dk1"/>
                        </a:solidFill>
                        <a:effectLst/>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r>
                        <a:rPr lang="en-AU" sz="900" kern="1200" dirty="0">
                          <a:solidFill>
                            <a:schemeClr val="dk1"/>
                          </a:solidFill>
                          <a:effectLst/>
                          <a:latin typeface="+mn-lt"/>
                          <a:ea typeface="+mn-ea"/>
                          <a:cs typeface="+mn-cs"/>
                        </a:rPr>
                        <a:t>Note presence of NCEC members/ community in support circles diagram.</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83910627"/>
                  </a:ext>
                </a:extLst>
              </a:tr>
              <a:tr h="390784">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900" dirty="0">
                          <a:solidFill>
                            <a:schemeClr val="tx1"/>
                          </a:solidFill>
                        </a:rPr>
                        <a:t>1.3. People with barriers to employment are given training and support to gain and maintain a job </a:t>
                      </a:r>
                      <a:r>
                        <a:rPr lang="en-GB" sz="900" b="0" i="0" dirty="0">
                          <a:latin typeface="+mn-lt"/>
                          <a:ea typeface="Open Sans Light" panose="020B0306030504020204" pitchFamily="34" charset="0"/>
                          <a:cs typeface="Poppins" pitchFamily="2" charset="77"/>
                        </a:rPr>
                        <a:t>(SROI)</a:t>
                      </a:r>
                      <a:endParaRPr lang="en-AU" sz="900" dirty="0">
                        <a:solidFill>
                          <a:schemeClr val="tx1"/>
                        </a:solidFill>
                      </a:endParaRPr>
                    </a:p>
                    <a:p>
                      <a:pPr marL="0" indent="0" algn="l">
                        <a:buFontTx/>
                        <a:buNone/>
                      </a:pPr>
                      <a:endParaRPr lang="en-GB" sz="900" b="0" i="0" dirty="0">
                        <a:latin typeface="+mn-lt"/>
                        <a:ea typeface="Open Sans Light" panose="020B0306030504020204" pitchFamily="34" charset="0"/>
                        <a:cs typeface="Poppins" pitchFamily="2" charset="77"/>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dirty="0">
                          <a:latin typeface="+mn-lt"/>
                          <a:ea typeface="Open Sans Light" panose="020B0306030504020204" pitchFamily="34" charset="0"/>
                          <a:cs typeface="Poppins" pitchFamily="2" charset="77"/>
                        </a:rPr>
                        <a:t># of employees who feel happy and secure / feel they have a future with NCEC</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dirty="0">
                          <a:latin typeface="+mn-lt"/>
                          <a:ea typeface="Open Sans Light" panose="020B0306030504020204" pitchFamily="34" charset="0"/>
                          <a:cs typeface="Poppins" pitchFamily="2" charset="77"/>
                        </a:rPr>
                        <a:t>How does NCEC fit in with your hopes and goals for the future? </a:t>
                      </a:r>
                    </a:p>
                    <a:p>
                      <a:pPr marL="0" lvl="0" indent="0">
                        <a:buFontTx/>
                        <a:buNone/>
                      </a:pPr>
                      <a:endParaRPr lang="en-AU" sz="900" kern="1200" dirty="0">
                        <a:solidFill>
                          <a:schemeClr val="dk1"/>
                        </a:solidFill>
                        <a:effectLst/>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endParaRPr lang="en-AU" sz="900" kern="1200" dirty="0">
                        <a:solidFill>
                          <a:schemeClr val="dk1"/>
                        </a:solidFill>
                        <a:effectLst/>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91142596"/>
                  </a:ext>
                </a:extLst>
              </a:tr>
              <a:tr h="390784">
                <a:tc vMerge="1">
                  <a:txBody>
                    <a:bodyPr/>
                    <a:lstStyle/>
                    <a:p>
                      <a:pPr marL="0" indent="0" algn="l">
                        <a:buFontTx/>
                        <a:buNone/>
                      </a:pPr>
                      <a:endParaRPr lang="en-GB" sz="950" b="0" i="0" dirty="0">
                        <a:latin typeface="+mn-lt"/>
                        <a:ea typeface="Open Sans Light" panose="020B0306030504020204" pitchFamily="34" charset="0"/>
                        <a:cs typeface="Poppins" pitchFamily="2" charset="77"/>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dirty="0">
                          <a:latin typeface="+mn-lt"/>
                          <a:ea typeface="Open Sans Light" panose="020B0306030504020204" pitchFamily="34" charset="0"/>
                          <a:cs typeface="Poppins" pitchFamily="2" charset="77"/>
                        </a:rPr>
                        <a:t># of employees who make progress in Skills Matrix and feel confident in their ability to do their job</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r>
                        <a:rPr lang="en-AU" sz="900" kern="1200" dirty="0">
                          <a:solidFill>
                            <a:schemeClr val="dk1"/>
                          </a:solidFill>
                          <a:effectLst/>
                          <a:latin typeface="+mn-lt"/>
                          <a:ea typeface="+mn-ea"/>
                          <a:cs typeface="+mn-cs"/>
                        </a:rPr>
                        <a:t>Skills matrix (see Appendix B)</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r>
                        <a:rPr lang="en-AU" sz="900" kern="1200" dirty="0">
                          <a:solidFill>
                            <a:schemeClr val="dk1"/>
                          </a:solidFill>
                          <a:effectLst/>
                          <a:latin typeface="+mn-lt"/>
                          <a:ea typeface="+mn-ea"/>
                          <a:cs typeface="+mn-cs"/>
                        </a:rPr>
                        <a:t>Note progress in Skills Matrix from year to year</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631688"/>
                  </a:ext>
                </a:extLst>
              </a:tr>
              <a:tr h="3907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900" b="0" dirty="0">
                          <a:solidFill>
                            <a:schemeClr val="tx1"/>
                          </a:solidFill>
                        </a:rPr>
                        <a:t>2.1. Employees develop hopes and dreams for the future (SROI)</a:t>
                      </a:r>
                    </a:p>
                    <a:p>
                      <a:pPr marL="0" indent="0" algn="l">
                        <a:buFontTx/>
                        <a:buNone/>
                      </a:pPr>
                      <a:endParaRPr lang="en-GB" sz="900" b="0" i="0" dirty="0">
                        <a:latin typeface="+mn-lt"/>
                        <a:ea typeface="Open Sans Light" panose="020B0306030504020204" pitchFamily="34" charset="0"/>
                        <a:cs typeface="Poppins" pitchFamily="2" charset="77"/>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baseline="0" dirty="0">
                          <a:latin typeface="+mn-lt"/>
                          <a:ea typeface="Open Sans Light" panose="020B0306030504020204" pitchFamily="34" charset="0"/>
                          <a:cs typeface="Poppins" pitchFamily="2" charset="77"/>
                        </a:rPr>
                        <a:t># of employees who report increased hopes and dreams for the future</a:t>
                      </a:r>
                    </a:p>
                    <a:p>
                      <a:pPr algn="l"/>
                      <a:endParaRPr lang="en-GB" sz="900" b="0" i="0" baseline="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900" b="0" i="0" dirty="0">
                          <a:latin typeface="+mn-lt"/>
                          <a:ea typeface="Open Sans Light" panose="020B0306030504020204" pitchFamily="34" charset="0"/>
                          <a:cs typeface="Poppins" pitchFamily="2" charset="77"/>
                        </a:rPr>
                        <a:t>What are some of your hopes, goals and dreams for the coming year?</a:t>
                      </a:r>
                    </a:p>
                    <a:p>
                      <a:pPr algn="l"/>
                      <a:endParaRPr lang="en-GB" sz="900" b="0" i="0" dirty="0">
                        <a:latin typeface="+mn-lt"/>
                        <a:ea typeface="Open Sans Light" panose="020B0306030504020204" pitchFamily="34" charset="0"/>
                        <a:cs typeface="Poppins" pitchFamily="2" charset="77"/>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endParaRPr lang="en-AU" sz="900" kern="1200" dirty="0">
                        <a:solidFill>
                          <a:schemeClr val="dk1"/>
                        </a:solidFill>
                        <a:effectLst/>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41644891"/>
                  </a:ext>
                </a:extLst>
              </a:tr>
              <a:tr h="390784">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900" dirty="0">
                          <a:solidFill>
                            <a:schemeClr val="tx1"/>
                          </a:solidFill>
                        </a:rPr>
                        <a:t>2.2. Employees experience increased personal wellbeing and develop a sense of identity, stability and safety in belonging to a community (SROI)</a:t>
                      </a:r>
                    </a:p>
                    <a:p>
                      <a:pPr marL="0" indent="0" algn="l">
                        <a:buFontTx/>
                        <a:buNone/>
                      </a:pPr>
                      <a:endParaRPr lang="en-GB" sz="900" b="0" i="0" dirty="0">
                        <a:latin typeface="+mn-lt"/>
                        <a:ea typeface="Open Sans Light" panose="020B0306030504020204" pitchFamily="34" charset="0"/>
                        <a:cs typeface="Poppins" pitchFamily="2" charset="77"/>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GB" sz="900" b="0" i="0" baseline="0" dirty="0">
                          <a:latin typeface="+mn-lt"/>
                          <a:ea typeface="Open Sans Light" panose="020B0306030504020204" pitchFamily="34" charset="0"/>
                          <a:cs typeface="Poppins" pitchFamily="2" charset="77"/>
                        </a:rPr>
                        <a:t># of employees whose personal wellbeing increases during employment with NCEC</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r>
                        <a:rPr lang="en-AU" sz="900" kern="1200" dirty="0">
                          <a:solidFill>
                            <a:schemeClr val="dk1"/>
                          </a:solidFill>
                          <a:effectLst/>
                          <a:latin typeface="+mn-lt"/>
                          <a:ea typeface="+mn-ea"/>
                          <a:cs typeface="+mn-cs"/>
                        </a:rPr>
                        <a:t>What is your work life like at the moment?</a:t>
                      </a:r>
                    </a:p>
                    <a:p>
                      <a:pPr marL="0" lvl="0" indent="0">
                        <a:buFontTx/>
                        <a:buNone/>
                      </a:pPr>
                      <a:r>
                        <a:rPr lang="en-AU" sz="900" kern="1200" dirty="0">
                          <a:solidFill>
                            <a:schemeClr val="dk1"/>
                          </a:solidFill>
                          <a:effectLst/>
                          <a:latin typeface="+mn-lt"/>
                          <a:ea typeface="+mn-ea"/>
                          <a:cs typeface="+mn-cs"/>
                        </a:rPr>
                        <a:t>How happy are you with your work life?</a:t>
                      </a:r>
                    </a:p>
                    <a:p>
                      <a:pPr marL="0" lvl="0" indent="0">
                        <a:buFontTx/>
                        <a:buNone/>
                      </a:pPr>
                      <a:endParaRPr lang="en-AU" sz="900" kern="1200" dirty="0">
                        <a:solidFill>
                          <a:schemeClr val="dk1"/>
                        </a:solidFill>
                        <a:effectLst/>
                        <a:latin typeface="+mn-lt"/>
                        <a:ea typeface="+mn-ea"/>
                        <a:cs typeface="+mn-cs"/>
                      </a:endParaRPr>
                    </a:p>
                    <a:p>
                      <a:pPr marL="0" lvl="0" indent="0">
                        <a:buFontTx/>
                        <a:buNone/>
                      </a:pPr>
                      <a:r>
                        <a:rPr lang="en-AU" sz="900" kern="1200" dirty="0">
                          <a:solidFill>
                            <a:schemeClr val="dk1"/>
                          </a:solidFill>
                          <a:effectLst/>
                          <a:latin typeface="+mn-lt"/>
                          <a:ea typeface="+mn-ea"/>
                          <a:cs typeface="+mn-cs"/>
                        </a:rPr>
                        <a:t>What is your personal life like at the moment?</a:t>
                      </a:r>
                    </a:p>
                    <a:p>
                      <a:pPr marL="0" lvl="0" indent="0">
                        <a:buFontTx/>
                        <a:buNone/>
                      </a:pPr>
                      <a:r>
                        <a:rPr lang="en-AU" sz="900" kern="1200" dirty="0">
                          <a:solidFill>
                            <a:schemeClr val="dk1"/>
                          </a:solidFill>
                          <a:effectLst/>
                          <a:latin typeface="+mn-lt"/>
                          <a:ea typeface="+mn-ea"/>
                          <a:cs typeface="+mn-cs"/>
                        </a:rPr>
                        <a:t>How happy are you with your personal life?</a:t>
                      </a:r>
                    </a:p>
                    <a:p>
                      <a:pPr marL="0" lvl="0" indent="0">
                        <a:buFontTx/>
                        <a:buNone/>
                      </a:pPr>
                      <a:endParaRPr lang="en-AU" sz="900" kern="1200" dirty="0">
                        <a:solidFill>
                          <a:schemeClr val="dk1"/>
                        </a:solidFill>
                        <a:effectLst/>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effectLst/>
                          <a:latin typeface="+mn-lt"/>
                          <a:ea typeface="+mn-ea"/>
                          <a:cs typeface="+mn-cs"/>
                        </a:rPr>
                        <a:t>Note significant changes from year to year. </a:t>
                      </a:r>
                    </a:p>
                    <a:p>
                      <a:pPr marL="0" lvl="0" indent="0">
                        <a:buFontTx/>
                        <a:buNone/>
                      </a:pPr>
                      <a:endParaRPr lang="en-AU" sz="900" kern="1200" dirty="0">
                        <a:solidFill>
                          <a:schemeClr val="dk1"/>
                        </a:solidFill>
                        <a:effectLst/>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7500545"/>
                  </a:ext>
                </a:extLst>
              </a:tr>
              <a:tr h="390784">
                <a:tc vMerge="1">
                  <a:txBody>
                    <a:bodyPr/>
                    <a:lstStyle/>
                    <a:p>
                      <a:pPr marL="0" indent="0" algn="l">
                        <a:buFontTx/>
                        <a:buNone/>
                      </a:pPr>
                      <a:endParaRPr lang="en-GB" sz="950" b="0" i="0" dirty="0">
                        <a:latin typeface="+mn-lt"/>
                        <a:ea typeface="Open Sans Light" panose="020B0306030504020204" pitchFamily="34" charset="0"/>
                        <a:cs typeface="Poppins" pitchFamily="2" charset="77"/>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dirty="0">
                          <a:latin typeface="+mn-lt"/>
                          <a:ea typeface="Open Sans Light" panose="020B0306030504020204" pitchFamily="34" charset="0"/>
                          <a:cs typeface="Poppins" pitchFamily="2" charset="77"/>
                        </a:rPr>
                        <a:t># of Employees who report a sense of community and belonging at NCEC.</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effectLst/>
                          <a:latin typeface="+mn-lt"/>
                          <a:ea typeface="+mn-ea"/>
                          <a:cs typeface="+mn-cs"/>
                        </a:rPr>
                        <a:t>Support Circles exercise (see Appendix A) - New version to be completed annually and kept on file. </a:t>
                      </a:r>
                    </a:p>
                    <a:p>
                      <a:pPr marL="0" lvl="0" indent="0">
                        <a:buFontTx/>
                        <a:buNone/>
                      </a:pPr>
                      <a:endParaRPr lang="en-AU" sz="900" kern="1200" dirty="0">
                        <a:solidFill>
                          <a:schemeClr val="dk1"/>
                        </a:solidFill>
                        <a:effectLst/>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900" kern="1200" dirty="0">
                          <a:solidFill>
                            <a:schemeClr val="dk1"/>
                          </a:solidFill>
                          <a:effectLst/>
                          <a:latin typeface="+mn-lt"/>
                          <a:ea typeface="+mn-ea"/>
                          <a:cs typeface="+mn-cs"/>
                        </a:rPr>
                        <a:t>Note presence of NCEC members/ community in support circles diagram.</a:t>
                      </a:r>
                    </a:p>
                    <a:p>
                      <a:pPr marL="0" lvl="0" indent="0">
                        <a:buFontTx/>
                        <a:buNone/>
                      </a:pPr>
                      <a:endParaRPr lang="en-AU" sz="900" kern="1200" dirty="0">
                        <a:solidFill>
                          <a:schemeClr val="dk1"/>
                        </a:solidFill>
                        <a:effectLst/>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62165060"/>
                  </a:ext>
                </a:extLst>
              </a:tr>
            </a:tbl>
          </a:graphicData>
        </a:graphic>
      </p:graphicFrame>
      <p:sp>
        <p:nvSpPr>
          <p:cNvPr id="5" name="Text Placeholder 7">
            <a:extLst>
              <a:ext uri="{FF2B5EF4-FFF2-40B4-BE49-F238E27FC236}">
                <a16:creationId xmlns:a16="http://schemas.microsoft.com/office/drawing/2014/main" id="{1684402B-0F72-498A-B835-88F787D661F0}"/>
              </a:ext>
            </a:extLst>
          </p:cNvPr>
          <p:cNvSpPr txBox="1">
            <a:spLocks/>
          </p:cNvSpPr>
          <p:nvPr/>
        </p:nvSpPr>
        <p:spPr>
          <a:xfrm>
            <a:off x="148705" y="162688"/>
            <a:ext cx="12043295" cy="404741"/>
          </a:xfrm>
          <a:prstGeom prst="rect">
            <a:avLst/>
          </a:prstGeom>
          <a:noFill/>
        </p:spPr>
        <p:txBody>
          <a:bodyPr anchor="t"/>
          <a:lstStyle>
            <a:lvl1pPr marL="0" indent="0" algn="ctr" defTabSz="914400" rtl="0" eaLnBrk="1" latinLnBrk="0" hangingPunct="1">
              <a:lnSpc>
                <a:spcPct val="90000"/>
              </a:lnSpc>
              <a:spcBef>
                <a:spcPts val="1000"/>
              </a:spcBef>
              <a:buFont typeface="Arial" panose="020B0604020202020204" pitchFamily="34" charset="0"/>
              <a:buNone/>
              <a:defRPr sz="3200" b="1" kern="1200" baseline="0">
                <a:solidFill>
                  <a:schemeClr val="accent2"/>
                </a:solidFill>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lnSpc>
                <a:spcPct val="80000"/>
              </a:lnSpc>
            </a:pPr>
            <a:endParaRPr lang="en-GB" sz="3600" dirty="0">
              <a:solidFill>
                <a:srgbClr val="264698"/>
              </a:solidFill>
              <a:latin typeface="Poppins" pitchFamily="2" charset="77"/>
              <a:cs typeface="Poppins" pitchFamily="2" charset="77"/>
            </a:endParaRPr>
          </a:p>
        </p:txBody>
      </p:sp>
      <p:sp>
        <p:nvSpPr>
          <p:cNvPr id="6" name="Text Placeholder 7">
            <a:extLst>
              <a:ext uri="{FF2B5EF4-FFF2-40B4-BE49-F238E27FC236}">
                <a16:creationId xmlns:a16="http://schemas.microsoft.com/office/drawing/2014/main" id="{006F48B9-9597-F244-8FE1-6B4CDD380811}"/>
              </a:ext>
            </a:extLst>
          </p:cNvPr>
          <p:cNvSpPr txBox="1">
            <a:spLocks/>
          </p:cNvSpPr>
          <p:nvPr/>
        </p:nvSpPr>
        <p:spPr>
          <a:xfrm>
            <a:off x="148705" y="265081"/>
            <a:ext cx="12043295" cy="404741"/>
          </a:xfrm>
          <a:prstGeom prst="rect">
            <a:avLst/>
          </a:prstGeom>
          <a:noFill/>
        </p:spPr>
        <p:txBody>
          <a:bodyPr anchor="t"/>
          <a:lstStyle>
            <a:lvl1pPr marL="0" indent="0" algn="ctr" defTabSz="914400" rtl="0" eaLnBrk="1" latinLnBrk="0" hangingPunct="1">
              <a:lnSpc>
                <a:spcPct val="90000"/>
              </a:lnSpc>
              <a:spcBef>
                <a:spcPts val="1000"/>
              </a:spcBef>
              <a:buFont typeface="Arial" panose="020B0604020202020204" pitchFamily="34" charset="0"/>
              <a:buNone/>
              <a:defRPr sz="3200" b="1" kern="1200" baseline="0">
                <a:solidFill>
                  <a:schemeClr val="accent2"/>
                </a:solidFill>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lnSpc>
                <a:spcPct val="80000"/>
              </a:lnSpc>
            </a:pPr>
            <a:r>
              <a:rPr lang="en-GB" sz="2000" dirty="0">
                <a:solidFill>
                  <a:srgbClr val="264698"/>
                </a:solidFill>
                <a:latin typeface="Poppins" pitchFamily="2" charset="77"/>
                <a:cs typeface="Poppins" pitchFamily="2" charset="77"/>
              </a:rPr>
              <a:t>[Annual Staff Interviews]</a:t>
            </a:r>
          </a:p>
        </p:txBody>
      </p:sp>
    </p:spTree>
    <p:extLst>
      <p:ext uri="{BB962C8B-B14F-4D97-AF65-F5344CB8AC3E}">
        <p14:creationId xmlns:p14="http://schemas.microsoft.com/office/powerpoint/2010/main" val="1684851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nodePh="1">
                                  <p:stCondLst>
                                    <p:cond delay="0"/>
                                  </p:stCondLst>
                                  <p:endCondLst>
                                    <p:cond evt="begin" delay="0">
                                      <p:tn val="5"/>
                                    </p:cond>
                                  </p:end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E09E2135-2403-A64E-A57D-8BB15AED93CC}"/>
              </a:ext>
            </a:extLst>
          </p:cNvPr>
          <p:cNvGraphicFramePr>
            <a:graphicFrameLocks noGrp="1"/>
          </p:cNvGraphicFramePr>
          <p:nvPr>
            <p:extLst>
              <p:ext uri="{D42A27DB-BD31-4B8C-83A1-F6EECF244321}">
                <p14:modId xmlns:p14="http://schemas.microsoft.com/office/powerpoint/2010/main" val="1297282656"/>
              </p:ext>
            </p:extLst>
          </p:nvPr>
        </p:nvGraphicFramePr>
        <p:xfrm>
          <a:off x="276466" y="718955"/>
          <a:ext cx="11230590" cy="1672200"/>
        </p:xfrm>
        <a:graphic>
          <a:graphicData uri="http://schemas.openxmlformats.org/drawingml/2006/table">
            <a:tbl>
              <a:tblPr firstRow="1" bandRow="1">
                <a:tableStyleId>{5C22544A-7EE6-4342-B048-85BDC9FD1C3A}</a:tableStyleId>
              </a:tblPr>
              <a:tblGrid>
                <a:gridCol w="1612571">
                  <a:extLst>
                    <a:ext uri="{9D8B030D-6E8A-4147-A177-3AD203B41FA5}">
                      <a16:colId xmlns:a16="http://schemas.microsoft.com/office/drawing/2014/main" val="1956530198"/>
                    </a:ext>
                  </a:extLst>
                </a:gridCol>
                <a:gridCol w="1840319">
                  <a:extLst>
                    <a:ext uri="{9D8B030D-6E8A-4147-A177-3AD203B41FA5}">
                      <a16:colId xmlns:a16="http://schemas.microsoft.com/office/drawing/2014/main" val="3484770180"/>
                    </a:ext>
                  </a:extLst>
                </a:gridCol>
                <a:gridCol w="6011544">
                  <a:extLst>
                    <a:ext uri="{9D8B030D-6E8A-4147-A177-3AD203B41FA5}">
                      <a16:colId xmlns:a16="http://schemas.microsoft.com/office/drawing/2014/main" val="908117762"/>
                    </a:ext>
                  </a:extLst>
                </a:gridCol>
                <a:gridCol w="1766156">
                  <a:extLst>
                    <a:ext uri="{9D8B030D-6E8A-4147-A177-3AD203B41FA5}">
                      <a16:colId xmlns:a16="http://schemas.microsoft.com/office/drawing/2014/main" val="4139945014"/>
                    </a:ext>
                  </a:extLst>
                </a:gridCol>
              </a:tblGrid>
              <a:tr h="135925">
                <a:tc>
                  <a:txBody>
                    <a:bodyPr/>
                    <a:lstStyle/>
                    <a:p>
                      <a:pPr algn="ctr"/>
                      <a:r>
                        <a:rPr lang="en-GB" sz="950" b="0" i="0" dirty="0">
                          <a:latin typeface="+mn-lt"/>
                          <a:ea typeface="Open Sans Light" panose="020B0306030504020204" pitchFamily="34" charset="0"/>
                          <a:cs typeface="Poppins" pitchFamily="2" charset="77"/>
                        </a:rPr>
                        <a:t>Output/Outcome/Impact</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448E"/>
                    </a:solidFill>
                  </a:tcPr>
                </a:tc>
                <a:tc>
                  <a:txBody>
                    <a:bodyPr/>
                    <a:lstStyle/>
                    <a:p>
                      <a:pPr algn="ctr"/>
                      <a:r>
                        <a:rPr lang="en-GB" sz="950" b="0" i="0" dirty="0">
                          <a:latin typeface="+mn-lt"/>
                          <a:ea typeface="Open Sans Light" panose="020B0306030504020204" pitchFamily="34" charset="0"/>
                          <a:cs typeface="Poppins" pitchFamily="2" charset="77"/>
                        </a:rPr>
                        <a:t>Indicator</a:t>
                      </a:r>
                      <a:endParaRPr lang="en-GB" sz="950" b="0" i="0" baseline="30000" dirty="0">
                        <a:latin typeface="+mn-lt"/>
                        <a:ea typeface="Open Sans Light" panose="020B0306030504020204" pitchFamily="34" charset="0"/>
                        <a:cs typeface="Poppins" pitchFamily="2" charset="77"/>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lang="en-GB" sz="950" b="0" i="0" dirty="0">
                          <a:latin typeface="+mn-lt"/>
                          <a:ea typeface="Open Sans Light" panose="020B0306030504020204" pitchFamily="34" charset="0"/>
                          <a:cs typeface="Poppins" pitchFamily="2" charset="77"/>
                        </a:rPr>
                        <a:t>Questions</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lang="en-GB" sz="950" b="0" i="0" dirty="0">
                          <a:latin typeface="+mn-lt"/>
                          <a:ea typeface="Open Sans Light" panose="020B0306030504020204" pitchFamily="34" charset="0"/>
                          <a:cs typeface="Poppins" pitchFamily="2" charset="77"/>
                        </a:rPr>
                        <a:t>Notes</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4285113973"/>
                  </a:ext>
                </a:extLst>
              </a:tr>
              <a:tr h="985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900" dirty="0">
                          <a:solidFill>
                            <a:schemeClr val="tx1"/>
                          </a:solidFill>
                        </a:rPr>
                        <a:t>1.6. People are given the opportunity to learn from those with a lived experience of barriers to employment</a:t>
                      </a:r>
                    </a:p>
                    <a:p>
                      <a:pPr marL="0" indent="0" algn="l">
                        <a:buFontTx/>
                        <a:buNone/>
                      </a:pPr>
                      <a:endParaRPr lang="en-GB" sz="950" b="0" i="0" dirty="0">
                        <a:latin typeface="+mn-lt"/>
                        <a:ea typeface="Open Sans Light" panose="020B0306030504020204" pitchFamily="34" charset="0"/>
                        <a:cs typeface="Poppins" pitchFamily="2" charset="77"/>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dirty="0">
                          <a:latin typeface="+mn-lt"/>
                          <a:ea typeface="Open Sans Light" panose="020B0306030504020204" pitchFamily="34" charset="0"/>
                          <a:cs typeface="Poppins" pitchFamily="2" charset="77"/>
                        </a:rPr>
                        <a:t>Changed perceptions of disadvantage and disability among NCEC stakeholders</a:t>
                      </a:r>
                    </a:p>
                    <a:p>
                      <a:pPr marL="0" indent="0" algn="l">
                        <a:buFontTx/>
                        <a:buNone/>
                      </a:pPr>
                      <a:endParaRPr lang="en-GB" sz="950" b="0" i="0" dirty="0">
                        <a:latin typeface="+mn-lt"/>
                        <a:ea typeface="Open Sans Light" panose="020B0306030504020204" pitchFamily="34" charset="0"/>
                        <a:cs typeface="Poppins" pitchFamily="2" charset="77"/>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r>
                        <a:rPr lang="en-AU" sz="950" kern="1200" dirty="0">
                          <a:solidFill>
                            <a:schemeClr val="dk1"/>
                          </a:solidFill>
                          <a:effectLst/>
                          <a:latin typeface="+mn-lt"/>
                          <a:ea typeface="+mn-ea"/>
                          <a:cs typeface="+mn-cs"/>
                        </a:rPr>
                        <a:t>How have you engaged with NCEC this year?</a:t>
                      </a:r>
                    </a:p>
                    <a:p>
                      <a:pPr marL="0" lvl="0" indent="0">
                        <a:buFontTx/>
                        <a:buNone/>
                      </a:pPr>
                      <a:endParaRPr lang="en-AU" sz="950" kern="1200" dirty="0">
                        <a:solidFill>
                          <a:schemeClr val="dk1"/>
                        </a:solidFill>
                        <a:effectLst/>
                        <a:latin typeface="+mn-lt"/>
                        <a:ea typeface="+mn-ea"/>
                        <a:cs typeface="+mn-cs"/>
                      </a:endParaRPr>
                    </a:p>
                    <a:p>
                      <a:pPr marL="0" lvl="0" indent="0">
                        <a:buFontTx/>
                        <a:buNone/>
                      </a:pPr>
                      <a:r>
                        <a:rPr lang="en-AU" sz="950" kern="1200" dirty="0">
                          <a:solidFill>
                            <a:schemeClr val="dk1"/>
                          </a:solidFill>
                          <a:effectLst/>
                          <a:latin typeface="+mn-lt"/>
                          <a:ea typeface="+mn-ea"/>
                          <a:cs typeface="+mn-cs"/>
                        </a:rPr>
                        <a:t>(Rating scale) Prior to your engagement with NCEC, how often would you typically interact with people with a disability?</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000" kern="1200" dirty="0">
                          <a:solidFill>
                            <a:schemeClr val="dk1"/>
                          </a:solidFill>
                          <a:effectLst/>
                          <a:latin typeface="+mn-lt"/>
                          <a:ea typeface="+mn-ea"/>
                          <a:cs typeface="+mn-cs"/>
                        </a:rPr>
                        <a:t>1 = Daily, 2= Often, 3= Sometimes, 4= Never</a:t>
                      </a:r>
                    </a:p>
                    <a:p>
                      <a:pPr marL="0" lvl="0" indent="0">
                        <a:buFontTx/>
                        <a:buNone/>
                      </a:pPr>
                      <a:endParaRPr lang="en-AU" sz="950" kern="1200" dirty="0">
                        <a:solidFill>
                          <a:schemeClr val="dk1"/>
                        </a:solidFill>
                        <a:effectLst/>
                        <a:latin typeface="+mn-lt"/>
                        <a:ea typeface="+mn-ea"/>
                        <a:cs typeface="+mn-cs"/>
                      </a:endParaRPr>
                    </a:p>
                    <a:p>
                      <a:pPr marL="0" lvl="0" indent="0">
                        <a:buFontTx/>
                        <a:buNone/>
                      </a:pPr>
                      <a:r>
                        <a:rPr lang="en-AU" sz="950" kern="1200" dirty="0">
                          <a:solidFill>
                            <a:schemeClr val="dk1"/>
                          </a:solidFill>
                          <a:effectLst/>
                          <a:latin typeface="+mn-lt"/>
                          <a:ea typeface="+mn-ea"/>
                          <a:cs typeface="+mn-cs"/>
                        </a:rPr>
                        <a:t>What benefits (if any) have you gained from your engagement with NCEC?</a:t>
                      </a:r>
                    </a:p>
                    <a:p>
                      <a:pPr marL="0" lvl="0" indent="0">
                        <a:buFontTx/>
                        <a:buNone/>
                      </a:pPr>
                      <a:endParaRPr lang="en-AU" sz="950" kern="1200" dirty="0">
                        <a:solidFill>
                          <a:schemeClr val="dk1"/>
                        </a:solidFill>
                        <a:effectLst/>
                        <a:latin typeface="+mn-lt"/>
                        <a:ea typeface="+mn-ea"/>
                        <a:cs typeface="+mn-cs"/>
                      </a:endParaRPr>
                    </a:p>
                    <a:p>
                      <a:pPr marL="0" lvl="0" indent="0">
                        <a:buFontTx/>
                        <a:buNone/>
                      </a:pPr>
                      <a:r>
                        <a:rPr lang="en-AU" sz="950" kern="1200" dirty="0">
                          <a:solidFill>
                            <a:schemeClr val="dk1"/>
                          </a:solidFill>
                          <a:effectLst/>
                          <a:latin typeface="+mn-lt"/>
                          <a:ea typeface="+mn-ea"/>
                          <a:cs typeface="+mn-cs"/>
                        </a:rPr>
                        <a:t>How (if it all) have your perspectives on disability changed because of your engagement with NCEC?</a:t>
                      </a:r>
                    </a:p>
                    <a:p>
                      <a:pPr marL="0" lvl="0" indent="0">
                        <a:buFontTx/>
                        <a:buNone/>
                      </a:pPr>
                      <a:endParaRPr lang="en-AU" sz="950" kern="1200" dirty="0">
                        <a:solidFill>
                          <a:schemeClr val="dk1"/>
                        </a:solidFill>
                        <a:effectLst/>
                        <a:latin typeface="+mn-lt"/>
                        <a:ea typeface="+mn-ea"/>
                        <a:cs typeface="+mn-cs"/>
                      </a:endParaRPr>
                    </a:p>
                    <a:p>
                      <a:pPr marL="0" lvl="0" indent="0">
                        <a:buFontTx/>
                        <a:buNone/>
                      </a:pPr>
                      <a:endParaRPr lang="en-AU" sz="950" kern="1200" dirty="0">
                        <a:solidFill>
                          <a:schemeClr val="dk1"/>
                        </a:solidFill>
                        <a:effectLst/>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endParaRPr lang="en-AU" sz="950" kern="1200" dirty="0">
                        <a:solidFill>
                          <a:schemeClr val="dk1"/>
                        </a:solidFill>
                        <a:effectLst/>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28811228"/>
                  </a:ext>
                </a:extLst>
              </a:tr>
            </a:tbl>
          </a:graphicData>
        </a:graphic>
      </p:graphicFrame>
      <p:sp>
        <p:nvSpPr>
          <p:cNvPr id="6" name="Text Placeholder 7">
            <a:extLst>
              <a:ext uri="{FF2B5EF4-FFF2-40B4-BE49-F238E27FC236}">
                <a16:creationId xmlns:a16="http://schemas.microsoft.com/office/drawing/2014/main" id="{006F48B9-9597-F244-8FE1-6B4CDD380811}"/>
              </a:ext>
            </a:extLst>
          </p:cNvPr>
          <p:cNvSpPr txBox="1">
            <a:spLocks/>
          </p:cNvSpPr>
          <p:nvPr/>
        </p:nvSpPr>
        <p:spPr>
          <a:xfrm>
            <a:off x="148705" y="314214"/>
            <a:ext cx="12043295" cy="404741"/>
          </a:xfrm>
          <a:prstGeom prst="rect">
            <a:avLst/>
          </a:prstGeom>
          <a:noFill/>
        </p:spPr>
        <p:txBody>
          <a:bodyPr anchor="t"/>
          <a:lstStyle>
            <a:lvl1pPr marL="0" indent="0" algn="ctr" defTabSz="914400" rtl="0" eaLnBrk="1" latinLnBrk="0" hangingPunct="1">
              <a:lnSpc>
                <a:spcPct val="90000"/>
              </a:lnSpc>
              <a:spcBef>
                <a:spcPts val="1000"/>
              </a:spcBef>
              <a:buFont typeface="Arial" panose="020B0604020202020204" pitchFamily="34" charset="0"/>
              <a:buNone/>
              <a:defRPr sz="3200" b="1" kern="1200" baseline="0">
                <a:solidFill>
                  <a:schemeClr val="accent2"/>
                </a:solidFill>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lnSpc>
                <a:spcPct val="80000"/>
              </a:lnSpc>
            </a:pPr>
            <a:r>
              <a:rPr lang="en-GB" sz="2000" dirty="0">
                <a:solidFill>
                  <a:srgbClr val="264698"/>
                </a:solidFill>
                <a:latin typeface="Poppins" pitchFamily="2" charset="77"/>
                <a:cs typeface="Poppins" pitchFamily="2" charset="77"/>
              </a:rPr>
              <a:t>[Annual Stakeholder Survey]</a:t>
            </a:r>
          </a:p>
        </p:txBody>
      </p:sp>
    </p:spTree>
    <p:extLst>
      <p:ext uri="{BB962C8B-B14F-4D97-AF65-F5344CB8AC3E}">
        <p14:creationId xmlns:p14="http://schemas.microsoft.com/office/powerpoint/2010/main" val="922754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E09E2135-2403-A64E-A57D-8BB15AED93CC}"/>
              </a:ext>
            </a:extLst>
          </p:cNvPr>
          <p:cNvGraphicFramePr>
            <a:graphicFrameLocks noGrp="1"/>
          </p:cNvGraphicFramePr>
          <p:nvPr>
            <p:extLst>
              <p:ext uri="{D42A27DB-BD31-4B8C-83A1-F6EECF244321}">
                <p14:modId xmlns:p14="http://schemas.microsoft.com/office/powerpoint/2010/main" val="4051844568"/>
              </p:ext>
            </p:extLst>
          </p:nvPr>
        </p:nvGraphicFramePr>
        <p:xfrm>
          <a:off x="220760" y="1562083"/>
          <a:ext cx="11194493" cy="2145367"/>
        </p:xfrm>
        <a:graphic>
          <a:graphicData uri="http://schemas.openxmlformats.org/drawingml/2006/table">
            <a:tbl>
              <a:tblPr firstRow="1" bandRow="1">
                <a:tableStyleId>{5C22544A-7EE6-4342-B048-85BDC9FD1C3A}</a:tableStyleId>
              </a:tblPr>
              <a:tblGrid>
                <a:gridCol w="1907342">
                  <a:extLst>
                    <a:ext uri="{9D8B030D-6E8A-4147-A177-3AD203B41FA5}">
                      <a16:colId xmlns:a16="http://schemas.microsoft.com/office/drawing/2014/main" val="1956530198"/>
                    </a:ext>
                  </a:extLst>
                </a:gridCol>
                <a:gridCol w="2176722">
                  <a:extLst>
                    <a:ext uri="{9D8B030D-6E8A-4147-A177-3AD203B41FA5}">
                      <a16:colId xmlns:a16="http://schemas.microsoft.com/office/drawing/2014/main" val="3484770180"/>
                    </a:ext>
                  </a:extLst>
                </a:gridCol>
                <a:gridCol w="7110429">
                  <a:extLst>
                    <a:ext uri="{9D8B030D-6E8A-4147-A177-3AD203B41FA5}">
                      <a16:colId xmlns:a16="http://schemas.microsoft.com/office/drawing/2014/main" val="908117762"/>
                    </a:ext>
                  </a:extLst>
                </a:gridCol>
              </a:tblGrid>
              <a:tr h="107151">
                <a:tc>
                  <a:txBody>
                    <a:bodyPr/>
                    <a:lstStyle/>
                    <a:p>
                      <a:pPr algn="ctr"/>
                      <a:r>
                        <a:rPr lang="en-GB" sz="950" b="0" i="0" dirty="0">
                          <a:latin typeface="+mn-lt"/>
                          <a:ea typeface="Open Sans Light" panose="020B0306030504020204" pitchFamily="34" charset="0"/>
                          <a:cs typeface="Poppins" pitchFamily="2" charset="77"/>
                        </a:rPr>
                        <a:t>Output/Outcome/Impact</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448E"/>
                    </a:solidFill>
                  </a:tcPr>
                </a:tc>
                <a:tc>
                  <a:txBody>
                    <a:bodyPr/>
                    <a:lstStyle/>
                    <a:p>
                      <a:pPr algn="ctr"/>
                      <a:r>
                        <a:rPr lang="en-GB" sz="950" b="0" i="0" dirty="0">
                          <a:latin typeface="+mn-lt"/>
                          <a:ea typeface="Open Sans Light" panose="020B0306030504020204" pitchFamily="34" charset="0"/>
                          <a:cs typeface="Poppins" pitchFamily="2" charset="77"/>
                        </a:rPr>
                        <a:t>Indicator</a:t>
                      </a:r>
                      <a:endParaRPr lang="en-GB" sz="950" b="0" i="0" baseline="30000" dirty="0">
                        <a:latin typeface="+mn-lt"/>
                        <a:ea typeface="Open Sans Light" panose="020B0306030504020204" pitchFamily="34" charset="0"/>
                        <a:cs typeface="Poppins" pitchFamily="2" charset="77"/>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lang="en-GB" sz="950" b="0" i="0" dirty="0">
                          <a:latin typeface="+mn-lt"/>
                          <a:ea typeface="Open Sans Light" panose="020B0306030504020204" pitchFamily="34" charset="0"/>
                          <a:cs typeface="Poppins" pitchFamily="2" charset="77"/>
                        </a:rPr>
                        <a:t>Progress in 2021/2022</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4285113973"/>
                  </a:ext>
                </a:extLst>
              </a:tr>
              <a:tr h="871463">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900" dirty="0">
                          <a:solidFill>
                            <a:schemeClr val="tx1"/>
                          </a:solidFill>
                        </a:rPr>
                        <a:t>1.2. Employees experience a sense of stability, safety and belonging, and an increase in their independence from external supports </a:t>
                      </a:r>
                      <a:r>
                        <a:rPr lang="en-GB" sz="900" b="0" i="0" dirty="0">
                          <a:latin typeface="+mn-lt"/>
                          <a:ea typeface="Open Sans Light" panose="020B0306030504020204" pitchFamily="34" charset="0"/>
                          <a:cs typeface="Poppins" pitchFamily="2" charset="77"/>
                        </a:rPr>
                        <a:t>(SROI)</a:t>
                      </a:r>
                      <a:endParaRPr lang="en-AU" sz="900" dirty="0">
                        <a:solidFill>
                          <a:schemeClr val="tx1"/>
                        </a:solidFill>
                      </a:endParaRPr>
                    </a:p>
                    <a:p>
                      <a:pPr marL="0" indent="0" algn="l">
                        <a:buFontTx/>
                        <a:buNone/>
                      </a:pPr>
                      <a:endParaRPr lang="en-GB" sz="900" b="0" i="0" dirty="0">
                        <a:latin typeface="+mn-lt"/>
                        <a:ea typeface="Open Sans Light" panose="020B0306030504020204" pitchFamily="34" charset="0"/>
                        <a:cs typeface="Poppins" pitchFamily="2" charset="77"/>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dirty="0">
                          <a:latin typeface="+mn-lt"/>
                          <a:ea typeface="Open Sans Light" panose="020B0306030504020204" pitchFamily="34" charset="0"/>
                          <a:cs typeface="Poppins" pitchFamily="2" charset="77"/>
                        </a:rPr>
                        <a:t># of employees who are observed to require less support from formal mental health support services, and who feel confident in their ability to access support where needed.</a:t>
                      </a: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endParaRPr lang="en-AU" sz="900" kern="1200" dirty="0">
                        <a:solidFill>
                          <a:schemeClr val="dk1"/>
                        </a:solidFill>
                        <a:effectLst/>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28811228"/>
                  </a:ext>
                </a:extLst>
              </a:tr>
              <a:tr h="645644">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950" dirty="0">
                        <a:solidFill>
                          <a:schemeClr val="tx1"/>
                        </a:solidFill>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dirty="0">
                          <a:latin typeface="+mn-lt"/>
                          <a:ea typeface="Open Sans Light" panose="020B0306030504020204" pitchFamily="34" charset="0"/>
                          <a:cs typeface="Poppins" pitchFamily="2" charset="77"/>
                        </a:rPr>
                        <a:t>Increase in diversity of connections and ability to access formal and informal support</a:t>
                      </a:r>
                    </a:p>
                    <a:p>
                      <a:pPr marL="0" indent="0" algn="l">
                        <a:buFontTx/>
                        <a:buNone/>
                      </a:pPr>
                      <a:endParaRPr lang="en-GB" sz="900" b="0" i="0" dirty="0">
                        <a:latin typeface="+mn-lt"/>
                        <a:ea typeface="Open Sans Light" panose="020B0306030504020204" pitchFamily="34" charset="0"/>
                        <a:cs typeface="Poppins" pitchFamily="2" charset="77"/>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endParaRPr lang="en-AU" sz="900" kern="1200" dirty="0">
                        <a:solidFill>
                          <a:schemeClr val="dk1"/>
                        </a:solidFill>
                        <a:effectLst/>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8141835"/>
                  </a:ext>
                </a:extLst>
              </a:tr>
              <a:tr h="390784">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950" dirty="0"/>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dirty="0">
                          <a:latin typeface="+mn-lt"/>
                          <a:ea typeface="Open Sans Light" panose="020B0306030504020204" pitchFamily="34" charset="0"/>
                          <a:cs typeface="Poppins" pitchFamily="2" charset="77"/>
                        </a:rPr>
                        <a:t># of employees for whom reduced reliance on family is reported</a:t>
                      </a:r>
                    </a:p>
                    <a:p>
                      <a:pPr marL="0" indent="0" algn="l">
                        <a:buFontTx/>
                        <a:buNone/>
                      </a:pPr>
                      <a:endParaRPr lang="en-GB" sz="900" b="0" i="0" dirty="0">
                        <a:latin typeface="+mn-lt"/>
                        <a:ea typeface="Open Sans Light" panose="020B0306030504020204" pitchFamily="34" charset="0"/>
                        <a:cs typeface="Poppins" pitchFamily="2" charset="77"/>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endParaRPr lang="en-AU" sz="900" kern="1200" dirty="0">
                        <a:solidFill>
                          <a:schemeClr val="dk1"/>
                        </a:solidFill>
                        <a:effectLst/>
                        <a:latin typeface="+mn-lt"/>
                        <a:ea typeface="+mn-ea"/>
                        <a:cs typeface="+mn-cs"/>
                      </a:endParaRPr>
                    </a:p>
                  </a:txBody>
                  <a:tcPr marL="36000" marR="36000"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92601829"/>
                  </a:ext>
                </a:extLst>
              </a:tr>
            </a:tbl>
          </a:graphicData>
        </a:graphic>
      </p:graphicFrame>
      <p:sp>
        <p:nvSpPr>
          <p:cNvPr id="5" name="Text Placeholder 7">
            <a:extLst>
              <a:ext uri="{FF2B5EF4-FFF2-40B4-BE49-F238E27FC236}">
                <a16:creationId xmlns:a16="http://schemas.microsoft.com/office/drawing/2014/main" id="{1684402B-0F72-498A-B835-88F787D661F0}"/>
              </a:ext>
            </a:extLst>
          </p:cNvPr>
          <p:cNvSpPr txBox="1">
            <a:spLocks/>
          </p:cNvSpPr>
          <p:nvPr/>
        </p:nvSpPr>
        <p:spPr>
          <a:xfrm>
            <a:off x="148705" y="162688"/>
            <a:ext cx="12043295" cy="404741"/>
          </a:xfrm>
          <a:prstGeom prst="rect">
            <a:avLst/>
          </a:prstGeom>
          <a:noFill/>
        </p:spPr>
        <p:txBody>
          <a:bodyPr anchor="t"/>
          <a:lstStyle>
            <a:lvl1pPr marL="0" indent="0" algn="ctr" defTabSz="914400" rtl="0" eaLnBrk="1" latinLnBrk="0" hangingPunct="1">
              <a:lnSpc>
                <a:spcPct val="90000"/>
              </a:lnSpc>
              <a:spcBef>
                <a:spcPts val="1000"/>
              </a:spcBef>
              <a:buFont typeface="Arial" panose="020B0604020202020204" pitchFamily="34" charset="0"/>
              <a:buNone/>
              <a:defRPr sz="3200" b="1" kern="1200" baseline="0">
                <a:solidFill>
                  <a:schemeClr val="accent2"/>
                </a:solidFill>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lnSpc>
                <a:spcPct val="80000"/>
              </a:lnSpc>
            </a:pPr>
            <a:r>
              <a:rPr lang="en-GB" sz="3600" dirty="0">
                <a:solidFill>
                  <a:srgbClr val="264698"/>
                </a:solidFill>
                <a:latin typeface="Poppins" pitchFamily="2" charset="77"/>
                <a:cs typeface="Poppins" pitchFamily="2" charset="77"/>
              </a:rPr>
              <a:t>IMPLEMENTATION AND REPORTING</a:t>
            </a:r>
          </a:p>
        </p:txBody>
      </p:sp>
      <p:sp>
        <p:nvSpPr>
          <p:cNvPr id="2" name="TextBox 1">
            <a:extLst>
              <a:ext uri="{FF2B5EF4-FFF2-40B4-BE49-F238E27FC236}">
                <a16:creationId xmlns:a16="http://schemas.microsoft.com/office/drawing/2014/main" id="{91349850-025D-AF49-AF8E-DF237C79926B}"/>
              </a:ext>
            </a:extLst>
          </p:cNvPr>
          <p:cNvSpPr txBox="1"/>
          <p:nvPr/>
        </p:nvSpPr>
        <p:spPr>
          <a:xfrm>
            <a:off x="148704" y="757083"/>
            <a:ext cx="11492689" cy="646331"/>
          </a:xfrm>
          <a:prstGeom prst="rect">
            <a:avLst/>
          </a:prstGeom>
          <a:noFill/>
        </p:spPr>
        <p:txBody>
          <a:bodyPr wrap="square" rtlCol="0">
            <a:spAutoFit/>
          </a:bodyPr>
          <a:lstStyle/>
          <a:p>
            <a:r>
              <a:rPr lang="en-US" sz="1200" dirty="0"/>
              <a:t>This measurement framework has been designed for incorporation into NCEC’s existing annual reporting processes. NCEC may choose to add other outcomes and impacts over time, and can continue to communicate their SROI figures unless there are any substantial changes in the organization’s work. The table below can be used as a template for reporting on each outcome: </a:t>
            </a:r>
          </a:p>
        </p:txBody>
      </p:sp>
      <p:sp>
        <p:nvSpPr>
          <p:cNvPr id="7" name="TextBox 6">
            <a:extLst>
              <a:ext uri="{FF2B5EF4-FFF2-40B4-BE49-F238E27FC236}">
                <a16:creationId xmlns:a16="http://schemas.microsoft.com/office/drawing/2014/main" id="{38E69C55-A368-9C47-895B-B6C89C4872DC}"/>
              </a:ext>
            </a:extLst>
          </p:cNvPr>
          <p:cNvSpPr txBox="1"/>
          <p:nvPr/>
        </p:nvSpPr>
        <p:spPr>
          <a:xfrm>
            <a:off x="220760" y="3908323"/>
            <a:ext cx="11492689" cy="1384995"/>
          </a:xfrm>
          <a:prstGeom prst="rect">
            <a:avLst/>
          </a:prstGeom>
          <a:noFill/>
        </p:spPr>
        <p:txBody>
          <a:bodyPr wrap="square" rtlCol="0">
            <a:spAutoFit/>
          </a:bodyPr>
          <a:lstStyle/>
          <a:p>
            <a:r>
              <a:rPr lang="en-US" sz="1200" b="1" dirty="0"/>
              <a:t>In order to implement NCEC’s measurement framework, some additional data collection will be required; as such, it is recommended that NCEC take the following actions as soon as practicable:</a:t>
            </a:r>
          </a:p>
          <a:p>
            <a:pPr marL="228600" indent="-228600">
              <a:buFont typeface="+mj-lt"/>
              <a:buAutoNum type="arabicPeriod"/>
            </a:pPr>
            <a:r>
              <a:rPr lang="en-US" sz="1200" dirty="0"/>
              <a:t>Set up a standard induction interview for incoming staff to collect baseline data.</a:t>
            </a:r>
          </a:p>
          <a:p>
            <a:pPr marL="228600" indent="-228600">
              <a:buFont typeface="+mj-lt"/>
              <a:buAutoNum type="arabicPeriod"/>
            </a:pPr>
            <a:r>
              <a:rPr lang="en-US" sz="1200" dirty="0"/>
              <a:t>Set up an annual staff interview (which can be staggered across the year to avoid bottlenecks, and which could include non-measurement questions too) to collect ongoing data about staff experiences and benefits of working at NCEC.</a:t>
            </a:r>
          </a:p>
          <a:p>
            <a:pPr marL="228600" indent="-228600">
              <a:buFont typeface="+mj-lt"/>
              <a:buAutoNum type="arabicPeriod"/>
            </a:pPr>
            <a:r>
              <a:rPr lang="en-US" sz="1200" dirty="0"/>
              <a:t>Consider implementing a reward/ incentive system for NCEC meeting attendance. </a:t>
            </a:r>
          </a:p>
          <a:p>
            <a:pPr marL="228600" indent="-228600">
              <a:buFont typeface="+mj-lt"/>
              <a:buAutoNum type="arabicPeriod"/>
            </a:pPr>
            <a:r>
              <a:rPr lang="en-US" sz="1200" dirty="0"/>
              <a:t>Set up an annual stakeholder survey to collect data on stakeholder experiences of NCEC and its workers.  </a:t>
            </a:r>
          </a:p>
        </p:txBody>
      </p:sp>
    </p:spTree>
    <p:extLst>
      <p:ext uri="{BB962C8B-B14F-4D97-AF65-F5344CB8AC3E}">
        <p14:creationId xmlns:p14="http://schemas.microsoft.com/office/powerpoint/2010/main" val="675671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7">
            <a:extLst>
              <a:ext uri="{FF2B5EF4-FFF2-40B4-BE49-F238E27FC236}">
                <a16:creationId xmlns:a16="http://schemas.microsoft.com/office/drawing/2014/main" id="{1684402B-0F72-498A-B835-88F787D661F0}"/>
              </a:ext>
            </a:extLst>
          </p:cNvPr>
          <p:cNvSpPr txBox="1">
            <a:spLocks/>
          </p:cNvSpPr>
          <p:nvPr/>
        </p:nvSpPr>
        <p:spPr>
          <a:xfrm>
            <a:off x="148705" y="162688"/>
            <a:ext cx="12043295" cy="404741"/>
          </a:xfrm>
          <a:prstGeom prst="rect">
            <a:avLst/>
          </a:prstGeom>
          <a:noFill/>
        </p:spPr>
        <p:txBody>
          <a:bodyPr anchor="t"/>
          <a:lstStyle>
            <a:lvl1pPr marL="0" indent="0" algn="ctr" defTabSz="914400" rtl="0" eaLnBrk="1" latinLnBrk="0" hangingPunct="1">
              <a:lnSpc>
                <a:spcPct val="90000"/>
              </a:lnSpc>
              <a:spcBef>
                <a:spcPts val="1000"/>
              </a:spcBef>
              <a:buFont typeface="Arial" panose="020B0604020202020204" pitchFamily="34" charset="0"/>
              <a:buNone/>
              <a:defRPr sz="3200" b="1" kern="1200" baseline="0">
                <a:solidFill>
                  <a:schemeClr val="accent2"/>
                </a:solidFill>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lnSpc>
                <a:spcPct val="80000"/>
              </a:lnSpc>
            </a:pPr>
            <a:r>
              <a:rPr lang="en-GB" sz="3600" dirty="0">
                <a:solidFill>
                  <a:srgbClr val="264698"/>
                </a:solidFill>
                <a:latin typeface="Poppins" pitchFamily="2" charset="77"/>
                <a:cs typeface="Poppins" pitchFamily="2" charset="77"/>
              </a:rPr>
              <a:t>APPENDICES</a:t>
            </a:r>
          </a:p>
        </p:txBody>
      </p:sp>
      <p:sp>
        <p:nvSpPr>
          <p:cNvPr id="6" name="Text Placeholder 7">
            <a:extLst>
              <a:ext uri="{FF2B5EF4-FFF2-40B4-BE49-F238E27FC236}">
                <a16:creationId xmlns:a16="http://schemas.microsoft.com/office/drawing/2014/main" id="{006F48B9-9597-F244-8FE1-6B4CDD380811}"/>
              </a:ext>
            </a:extLst>
          </p:cNvPr>
          <p:cNvSpPr txBox="1">
            <a:spLocks/>
          </p:cNvSpPr>
          <p:nvPr/>
        </p:nvSpPr>
        <p:spPr>
          <a:xfrm>
            <a:off x="148705" y="775853"/>
            <a:ext cx="12043295" cy="404741"/>
          </a:xfrm>
          <a:prstGeom prst="rect">
            <a:avLst/>
          </a:prstGeom>
          <a:noFill/>
        </p:spPr>
        <p:txBody>
          <a:bodyPr anchor="t"/>
          <a:lstStyle>
            <a:lvl1pPr marL="0" indent="0" algn="ctr" defTabSz="914400" rtl="0" eaLnBrk="1" latinLnBrk="0" hangingPunct="1">
              <a:lnSpc>
                <a:spcPct val="90000"/>
              </a:lnSpc>
              <a:spcBef>
                <a:spcPts val="1000"/>
              </a:spcBef>
              <a:buFont typeface="Arial" panose="020B0604020202020204" pitchFamily="34" charset="0"/>
              <a:buNone/>
              <a:defRPr sz="3200" b="1" kern="1200" baseline="0">
                <a:solidFill>
                  <a:schemeClr val="accent2"/>
                </a:solidFill>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lnSpc>
                <a:spcPct val="80000"/>
              </a:lnSpc>
            </a:pPr>
            <a:r>
              <a:rPr lang="en-GB" sz="2000" dirty="0">
                <a:solidFill>
                  <a:srgbClr val="264698"/>
                </a:solidFill>
                <a:latin typeface="Poppins" pitchFamily="2" charset="77"/>
                <a:cs typeface="Poppins" pitchFamily="2" charset="77"/>
              </a:rPr>
              <a:t>[Appendix 1: Support Circles]</a:t>
            </a:r>
          </a:p>
        </p:txBody>
      </p:sp>
      <p:pic>
        <p:nvPicPr>
          <p:cNvPr id="3" name="Picture 2" descr="Diagram&#10;&#10;Description automatically generated with low confidence">
            <a:extLst>
              <a:ext uri="{FF2B5EF4-FFF2-40B4-BE49-F238E27FC236}">
                <a16:creationId xmlns:a16="http://schemas.microsoft.com/office/drawing/2014/main" id="{5FD6B1F3-3624-D640-98B3-2E61EA59110A}"/>
              </a:ext>
            </a:extLst>
          </p:cNvPr>
          <p:cNvPicPr>
            <a:picLocks noChangeAspect="1"/>
          </p:cNvPicPr>
          <p:nvPr/>
        </p:nvPicPr>
        <p:blipFill>
          <a:blip r:embed="rId3"/>
          <a:stretch>
            <a:fillRect/>
          </a:stretch>
        </p:blipFill>
        <p:spPr>
          <a:xfrm>
            <a:off x="6943744" y="1180594"/>
            <a:ext cx="4517225" cy="4505960"/>
          </a:xfrm>
          <a:prstGeom prst="rect">
            <a:avLst/>
          </a:prstGeom>
        </p:spPr>
      </p:pic>
      <p:sp>
        <p:nvSpPr>
          <p:cNvPr id="7" name="TextBox 6">
            <a:extLst>
              <a:ext uri="{FF2B5EF4-FFF2-40B4-BE49-F238E27FC236}">
                <a16:creationId xmlns:a16="http://schemas.microsoft.com/office/drawing/2014/main" id="{45CAB0D3-977E-7D44-BC9F-253E012ADA22}"/>
              </a:ext>
            </a:extLst>
          </p:cNvPr>
          <p:cNvSpPr txBox="1"/>
          <p:nvPr/>
        </p:nvSpPr>
        <p:spPr>
          <a:xfrm>
            <a:off x="148705" y="1389018"/>
            <a:ext cx="5496232" cy="1569660"/>
          </a:xfrm>
          <a:prstGeom prst="rect">
            <a:avLst/>
          </a:prstGeom>
          <a:noFill/>
        </p:spPr>
        <p:txBody>
          <a:bodyPr wrap="square" rtlCol="0">
            <a:spAutoFit/>
          </a:bodyPr>
          <a:lstStyle/>
          <a:p>
            <a:r>
              <a:rPr lang="en-US" sz="1200" dirty="0"/>
              <a:t>The ‘Support Circles’ exercise helps people to think about the people in their lives, and how / where they get support. The individual is at the center of the circle, with concentric circles representing different kinds of connection, from very close (intimacy) to more distant or context-specific (exchange). </a:t>
            </a:r>
          </a:p>
          <a:p>
            <a:endParaRPr lang="en-US" sz="1200" dirty="0"/>
          </a:p>
          <a:p>
            <a:r>
              <a:rPr lang="en-US" sz="1200" dirty="0"/>
              <a:t>The example to the right is one possible format that can be used, but there are lots of different approaches. </a:t>
            </a:r>
          </a:p>
          <a:p>
            <a:endParaRPr lang="en-US" sz="1200" dirty="0"/>
          </a:p>
        </p:txBody>
      </p:sp>
    </p:spTree>
    <p:extLst>
      <p:ext uri="{BB962C8B-B14F-4D97-AF65-F5344CB8AC3E}">
        <p14:creationId xmlns:p14="http://schemas.microsoft.com/office/powerpoint/2010/main" val="1639908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7">
            <a:extLst>
              <a:ext uri="{FF2B5EF4-FFF2-40B4-BE49-F238E27FC236}">
                <a16:creationId xmlns:a16="http://schemas.microsoft.com/office/drawing/2014/main" id="{006F48B9-9597-F244-8FE1-6B4CDD380811}"/>
              </a:ext>
            </a:extLst>
          </p:cNvPr>
          <p:cNvSpPr txBox="1">
            <a:spLocks/>
          </p:cNvSpPr>
          <p:nvPr/>
        </p:nvSpPr>
        <p:spPr>
          <a:xfrm>
            <a:off x="148705" y="391192"/>
            <a:ext cx="12043295" cy="404741"/>
          </a:xfrm>
          <a:prstGeom prst="rect">
            <a:avLst/>
          </a:prstGeom>
          <a:noFill/>
        </p:spPr>
        <p:txBody>
          <a:bodyPr anchor="t"/>
          <a:lstStyle>
            <a:lvl1pPr marL="0" indent="0" algn="ctr" defTabSz="914400" rtl="0" eaLnBrk="1" latinLnBrk="0" hangingPunct="1">
              <a:lnSpc>
                <a:spcPct val="90000"/>
              </a:lnSpc>
              <a:spcBef>
                <a:spcPts val="1000"/>
              </a:spcBef>
              <a:buFont typeface="Arial" panose="020B0604020202020204" pitchFamily="34" charset="0"/>
              <a:buNone/>
              <a:defRPr sz="3200" b="1" kern="1200" baseline="0">
                <a:solidFill>
                  <a:schemeClr val="accent2"/>
                </a:solidFill>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lnSpc>
                <a:spcPct val="80000"/>
              </a:lnSpc>
            </a:pPr>
            <a:r>
              <a:rPr lang="en-GB" sz="2000" dirty="0">
                <a:solidFill>
                  <a:srgbClr val="264698"/>
                </a:solidFill>
                <a:latin typeface="Poppins" pitchFamily="2" charset="77"/>
                <a:cs typeface="Poppins" pitchFamily="2" charset="77"/>
              </a:rPr>
              <a:t>[Appendix 2: Skills Matrix]</a:t>
            </a:r>
          </a:p>
        </p:txBody>
      </p:sp>
      <p:pic>
        <p:nvPicPr>
          <p:cNvPr id="3" name="Picture 2">
            <a:extLst>
              <a:ext uri="{FF2B5EF4-FFF2-40B4-BE49-F238E27FC236}">
                <a16:creationId xmlns:a16="http://schemas.microsoft.com/office/drawing/2014/main" id="{9AD9348F-861B-FA47-92A6-5979CE630393}"/>
              </a:ext>
            </a:extLst>
          </p:cNvPr>
          <p:cNvPicPr>
            <a:picLocks noChangeAspect="1"/>
          </p:cNvPicPr>
          <p:nvPr/>
        </p:nvPicPr>
        <p:blipFill>
          <a:blip r:embed="rId3"/>
          <a:stretch>
            <a:fillRect/>
          </a:stretch>
        </p:blipFill>
        <p:spPr>
          <a:xfrm>
            <a:off x="148705" y="2829494"/>
            <a:ext cx="9398000" cy="3467100"/>
          </a:xfrm>
          <a:prstGeom prst="rect">
            <a:avLst/>
          </a:prstGeom>
        </p:spPr>
      </p:pic>
      <p:sp>
        <p:nvSpPr>
          <p:cNvPr id="4" name="TextBox 3">
            <a:extLst>
              <a:ext uri="{FF2B5EF4-FFF2-40B4-BE49-F238E27FC236}">
                <a16:creationId xmlns:a16="http://schemas.microsoft.com/office/drawing/2014/main" id="{2FEBCD99-0D5B-9849-90DF-69DB0B241137}"/>
              </a:ext>
            </a:extLst>
          </p:cNvPr>
          <p:cNvSpPr txBox="1"/>
          <p:nvPr/>
        </p:nvSpPr>
        <p:spPr>
          <a:xfrm>
            <a:off x="217531" y="795933"/>
            <a:ext cx="8888361" cy="1200329"/>
          </a:xfrm>
          <a:prstGeom prst="rect">
            <a:avLst/>
          </a:prstGeom>
          <a:noFill/>
        </p:spPr>
        <p:txBody>
          <a:bodyPr wrap="square" rtlCol="0">
            <a:spAutoFit/>
          </a:bodyPr>
          <a:lstStyle/>
          <a:p>
            <a:r>
              <a:rPr lang="en-US" sz="1200" dirty="0"/>
              <a:t>The Skills Matrix is an alternative to ‘competency-based- training and skills development frameworks. Instead of classifying people as being ‘competent’ or ‘not yet competent’ at work tasks, the skills matrix shows whether a worker is learning a task, can do it with assistance, can do it alone, can teach it, or is interested in further learning. </a:t>
            </a:r>
          </a:p>
          <a:p>
            <a:endParaRPr lang="en-US" sz="1200" dirty="0"/>
          </a:p>
          <a:p>
            <a:r>
              <a:rPr lang="en-US" sz="1200" dirty="0"/>
              <a:t>The below example, which was developed by Victorian social enterprise Green Collect,  has been approved for use by NCEC, but should not be redistributed as a template for the use of other </a:t>
            </a:r>
            <a:r>
              <a:rPr lang="en-US" sz="1200" dirty="0" err="1"/>
              <a:t>organisations</a:t>
            </a:r>
            <a:r>
              <a:rPr lang="en-US" sz="1200" dirty="0"/>
              <a:t> without permission. </a:t>
            </a:r>
          </a:p>
        </p:txBody>
      </p:sp>
    </p:spTree>
    <p:extLst>
      <p:ext uri="{BB962C8B-B14F-4D97-AF65-F5344CB8AC3E}">
        <p14:creationId xmlns:p14="http://schemas.microsoft.com/office/powerpoint/2010/main" val="277588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7">
            <a:extLst>
              <a:ext uri="{FF2B5EF4-FFF2-40B4-BE49-F238E27FC236}">
                <a16:creationId xmlns:a16="http://schemas.microsoft.com/office/drawing/2014/main" id="{1684402B-0F72-498A-B835-88F787D661F0}"/>
              </a:ext>
            </a:extLst>
          </p:cNvPr>
          <p:cNvSpPr txBox="1">
            <a:spLocks/>
          </p:cNvSpPr>
          <p:nvPr/>
        </p:nvSpPr>
        <p:spPr>
          <a:xfrm>
            <a:off x="148705" y="162688"/>
            <a:ext cx="12043295" cy="404741"/>
          </a:xfrm>
          <a:prstGeom prst="rect">
            <a:avLst/>
          </a:prstGeom>
          <a:noFill/>
        </p:spPr>
        <p:txBody>
          <a:bodyPr anchor="t"/>
          <a:lstStyle>
            <a:lvl1pPr marL="0" indent="0" algn="ctr" defTabSz="914400" rtl="0" eaLnBrk="1" latinLnBrk="0" hangingPunct="1">
              <a:lnSpc>
                <a:spcPct val="90000"/>
              </a:lnSpc>
              <a:spcBef>
                <a:spcPts val="1000"/>
              </a:spcBef>
              <a:buFont typeface="Arial" panose="020B0604020202020204" pitchFamily="34" charset="0"/>
              <a:buNone/>
              <a:defRPr sz="3200" b="1" kern="1200" baseline="0">
                <a:solidFill>
                  <a:schemeClr val="accent2"/>
                </a:solidFill>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lnSpc>
                <a:spcPct val="80000"/>
              </a:lnSpc>
            </a:pPr>
            <a:r>
              <a:rPr lang="en-GB" sz="3600" dirty="0">
                <a:solidFill>
                  <a:srgbClr val="264698"/>
                </a:solidFill>
                <a:latin typeface="Poppins" pitchFamily="2" charset="77"/>
                <a:cs typeface="Poppins" pitchFamily="2" charset="77"/>
              </a:rPr>
              <a:t>REFERENCES</a:t>
            </a:r>
          </a:p>
        </p:txBody>
      </p:sp>
      <p:sp>
        <p:nvSpPr>
          <p:cNvPr id="2" name="TextBox 1">
            <a:extLst>
              <a:ext uri="{FF2B5EF4-FFF2-40B4-BE49-F238E27FC236}">
                <a16:creationId xmlns:a16="http://schemas.microsoft.com/office/drawing/2014/main" id="{311329A7-3B75-2B49-8909-02041DA11B08}"/>
              </a:ext>
            </a:extLst>
          </p:cNvPr>
          <p:cNvSpPr txBox="1"/>
          <p:nvPr/>
        </p:nvSpPr>
        <p:spPr>
          <a:xfrm>
            <a:off x="148705" y="1069399"/>
            <a:ext cx="11380452" cy="5262979"/>
          </a:xfrm>
          <a:prstGeom prst="rect">
            <a:avLst/>
          </a:prstGeom>
          <a:noFill/>
        </p:spPr>
        <p:txBody>
          <a:bodyPr wrap="square" rtlCol="0">
            <a:spAutoFit/>
          </a:bodyPr>
          <a:lstStyle/>
          <a:p>
            <a:r>
              <a:rPr lang="en-US" sz="1200" dirty="0"/>
              <a:t>Ackerman, S., Bennett, E., Collins, S.,  Gudmundsson, J. &amp; Oude-</a:t>
            </a:r>
            <a:r>
              <a:rPr lang="en-US" sz="1200" dirty="0" err="1"/>
              <a:t>Egberink</a:t>
            </a:r>
            <a:r>
              <a:rPr lang="en-US" sz="1200" dirty="0"/>
              <a:t>, I (2016). The lived experience of </a:t>
            </a:r>
            <a:r>
              <a:rPr lang="en-US" sz="1200" dirty="0" err="1"/>
              <a:t>Nundah</a:t>
            </a:r>
            <a:r>
              <a:rPr lang="en-US" sz="1200" dirty="0"/>
              <a:t> Community Enterprise Cooperative Members. University of Queensland. </a:t>
            </a:r>
          </a:p>
          <a:p>
            <a:endParaRPr lang="en-US" sz="1200" dirty="0"/>
          </a:p>
          <a:p>
            <a:r>
              <a:rPr lang="en-US" sz="1200" dirty="0"/>
              <a:t>De </a:t>
            </a:r>
            <a:r>
              <a:rPr lang="en-US" sz="1200" dirty="0" err="1"/>
              <a:t>Ruysscher</a:t>
            </a:r>
            <a:r>
              <a:rPr lang="en-US" sz="1200" dirty="0"/>
              <a:t>, C., Claes, C., Lee, T., Cui, F., Van Loon, J., De </a:t>
            </a:r>
            <a:r>
              <a:rPr lang="en-US" sz="1200" dirty="0" err="1"/>
              <a:t>Maeyer</a:t>
            </a:r>
            <a:r>
              <a:rPr lang="en-US" sz="1200" dirty="0"/>
              <a:t>, J., &amp; </a:t>
            </a:r>
            <a:r>
              <a:rPr lang="en-US" sz="1200" dirty="0" err="1"/>
              <a:t>Schalock</a:t>
            </a:r>
            <a:r>
              <a:rPr lang="en-US" sz="1200" dirty="0"/>
              <a:t>, R. (2017). A systems approach to social entrepreneurship. VOLUNTAS: International Journal of Voluntary and Nonprofit Organizations, 28(6), 2530-2545.</a:t>
            </a:r>
          </a:p>
          <a:p>
            <a:endParaRPr lang="en-US" sz="1200" dirty="0"/>
          </a:p>
          <a:p>
            <a:r>
              <a:rPr lang="en-US" sz="1200" dirty="0" err="1"/>
              <a:t>Ellem</a:t>
            </a:r>
            <a:r>
              <a:rPr lang="en-US" sz="1200" dirty="0"/>
              <a:t>, K., O'Connor, M., Wilson, J., &amp; Williams, S. (2013). Social work with </a:t>
            </a:r>
            <a:r>
              <a:rPr lang="en-US" sz="1200" dirty="0" err="1"/>
              <a:t>marginalised</a:t>
            </a:r>
            <a:r>
              <a:rPr lang="en-US" sz="1200" dirty="0"/>
              <a:t> people who have a mild or borderline intellectual disability: Practicing gentleness and encouraging hope. Australian Social Work, 66(1), 56-71.</a:t>
            </a:r>
          </a:p>
          <a:p>
            <a:endParaRPr lang="en-US" sz="1200" dirty="0"/>
          </a:p>
          <a:p>
            <a:r>
              <a:rPr lang="en-US" sz="1200" dirty="0"/>
              <a:t>Harris, S. P., </a:t>
            </a:r>
            <a:r>
              <a:rPr lang="en-US" sz="1200" dirty="0" err="1"/>
              <a:t>Renko</a:t>
            </a:r>
            <a:r>
              <a:rPr lang="en-US" sz="1200" dirty="0"/>
              <a:t>, M., &amp; Caldwell, K. (2013). Accessing social entrepreneurship: Perspectives of people with disabilities and key stakeholders. Journal of Vocational Rehabilitation, 38(1), 35-48.</a:t>
            </a:r>
          </a:p>
          <a:p>
            <a:endParaRPr lang="en-US" sz="1200" dirty="0"/>
          </a:p>
          <a:p>
            <a:r>
              <a:rPr lang="en-US" sz="1200" dirty="0"/>
              <a:t>Harris, S. P., </a:t>
            </a:r>
            <a:r>
              <a:rPr lang="en-US" sz="1200" dirty="0" err="1"/>
              <a:t>Renko</a:t>
            </a:r>
            <a:r>
              <a:rPr lang="en-US" sz="1200" dirty="0"/>
              <a:t>, M. &amp; Caldwell, K. (2014). “Social Entrepreneurship as an Employment Pathway for People with Disabilities: Exploring Political–Economic and Socio-Cultural Factors.” Disability &amp; Society 29 (8): 1275–1290. doi:10.1080/09687599.2014.924904.</a:t>
            </a:r>
          </a:p>
          <a:p>
            <a:endParaRPr lang="en-US" sz="1200" dirty="0"/>
          </a:p>
          <a:p>
            <a:r>
              <a:rPr lang="en-US" sz="1200" dirty="0"/>
              <a:t>Platts, L. (1993). Social role </a:t>
            </a:r>
            <a:r>
              <a:rPr lang="en-US" sz="1200" dirty="0" err="1"/>
              <a:t>valorisation</a:t>
            </a:r>
            <a:r>
              <a:rPr lang="en-US" sz="1200" dirty="0"/>
              <a:t> and the model of human occupation: a comparative analysis for work with people with a learning disability in the community. British Journal of Occupational Therapy, 56(8), 278-282.</a:t>
            </a:r>
          </a:p>
          <a:p>
            <a:endParaRPr lang="en-US" sz="1200" dirty="0"/>
          </a:p>
          <a:p>
            <a:r>
              <a:rPr lang="en-US" sz="1200" dirty="0"/>
              <a:t>Webber, G. (1995). Gentle Teaching, Human Occupation and Social Role </a:t>
            </a:r>
            <a:r>
              <a:rPr lang="en-US" sz="1200" dirty="0" err="1"/>
              <a:t>Valorisation</a:t>
            </a:r>
            <a:r>
              <a:rPr lang="en-US" sz="1200" dirty="0"/>
              <a:t>. British Journal of Occupational Therapy, 58(6), 261-263.</a:t>
            </a:r>
          </a:p>
          <a:p>
            <a:endParaRPr lang="en-US" sz="1200" dirty="0"/>
          </a:p>
          <a:p>
            <a:r>
              <a:rPr lang="en-US" sz="1200" dirty="0"/>
              <a:t>Westoby, P., &amp; </a:t>
            </a:r>
            <a:r>
              <a:rPr lang="en-US" sz="1200" dirty="0" err="1"/>
              <a:t>Shevellar</a:t>
            </a:r>
            <a:r>
              <a:rPr lang="en-US" sz="1200" dirty="0"/>
              <a:t>, L. (2019). The possibility of cooperatives: a vital contributor in creating meaningful work for people with disabilities. Disability &amp; Society, 34(9-10), 1613-1636.</a:t>
            </a:r>
          </a:p>
          <a:p>
            <a:endParaRPr lang="en-US" sz="1200" dirty="0"/>
          </a:p>
          <a:p>
            <a:endParaRPr lang="en-US" sz="1200" dirty="0"/>
          </a:p>
          <a:p>
            <a:endParaRPr lang="en-US" sz="1200" dirty="0"/>
          </a:p>
          <a:p>
            <a:endParaRPr lang="en-US" sz="1200" dirty="0"/>
          </a:p>
          <a:p>
            <a:endParaRPr lang="en-US" sz="1200" dirty="0"/>
          </a:p>
          <a:p>
            <a:endParaRPr lang="en-US" sz="1200" dirty="0"/>
          </a:p>
        </p:txBody>
      </p:sp>
    </p:spTree>
    <p:extLst>
      <p:ext uri="{BB962C8B-B14F-4D97-AF65-F5344CB8AC3E}">
        <p14:creationId xmlns:p14="http://schemas.microsoft.com/office/powerpoint/2010/main" val="721431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Text Placeholder 7"/>
          <p:cNvSpPr txBox="1">
            <a:spLocks/>
          </p:cNvSpPr>
          <p:nvPr/>
        </p:nvSpPr>
        <p:spPr>
          <a:xfrm>
            <a:off x="1619638" y="2939837"/>
            <a:ext cx="3960578" cy="1062559"/>
          </a:xfrm>
          <a:prstGeom prst="rect">
            <a:avLst/>
          </a:prstGeom>
          <a:noFill/>
        </p:spPr>
        <p:txBody>
          <a:bodyPr anchor="t"/>
          <a:lstStyle>
            <a:lvl1pPr marL="0" indent="0" algn="ctr" defTabSz="914400" rtl="0" eaLnBrk="1" latinLnBrk="0" hangingPunct="1">
              <a:lnSpc>
                <a:spcPct val="90000"/>
              </a:lnSpc>
              <a:spcBef>
                <a:spcPts val="1000"/>
              </a:spcBef>
              <a:buFont typeface="Arial" panose="020B0604020202020204" pitchFamily="34" charset="0"/>
              <a:buNone/>
              <a:defRPr sz="3200" b="1" kern="1200" baseline="0">
                <a:solidFill>
                  <a:schemeClr val="accent2"/>
                </a:solidFill>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l">
              <a:lnSpc>
                <a:spcPct val="100000"/>
              </a:lnSpc>
            </a:pPr>
            <a:r>
              <a:rPr lang="en-US" sz="1400" b="0" dirty="0">
                <a:solidFill>
                  <a:srgbClr val="264698"/>
                </a:solidFill>
                <a:latin typeface="Poppins" panose="00000500000000000000" pitchFamily="2" charset="0"/>
                <a:ea typeface="Lato Black" panose="020F0502020204030203" pitchFamily="34" charset="0"/>
                <a:cs typeface="Poppins" panose="00000500000000000000" pitchFamily="2" charset="0"/>
              </a:rPr>
              <a:t>To promote self-help projects for people experiencing poverty and disadvantage</a:t>
            </a:r>
          </a:p>
        </p:txBody>
      </p:sp>
      <p:sp>
        <p:nvSpPr>
          <p:cNvPr id="96" name="Text Placeholder 7"/>
          <p:cNvSpPr txBox="1">
            <a:spLocks/>
          </p:cNvSpPr>
          <p:nvPr/>
        </p:nvSpPr>
        <p:spPr>
          <a:xfrm>
            <a:off x="7131638" y="3867673"/>
            <a:ext cx="3847838" cy="1979435"/>
          </a:xfrm>
          <a:prstGeom prst="rect">
            <a:avLst/>
          </a:prstGeom>
          <a:noFill/>
        </p:spPr>
        <p:txBody>
          <a:bodyPr anchor="t"/>
          <a:lstStyle>
            <a:lvl1pPr marL="0" indent="0" algn="ctr" defTabSz="914400" rtl="0" eaLnBrk="1" latinLnBrk="0" hangingPunct="1">
              <a:lnSpc>
                <a:spcPct val="90000"/>
              </a:lnSpc>
              <a:spcBef>
                <a:spcPts val="1000"/>
              </a:spcBef>
              <a:buFont typeface="Arial" panose="020B0604020202020204" pitchFamily="34" charset="0"/>
              <a:buNone/>
              <a:defRPr sz="3200" b="1" kern="1200" baseline="0">
                <a:solidFill>
                  <a:schemeClr val="accent2"/>
                </a:solidFill>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l">
              <a:lnSpc>
                <a:spcPct val="100000"/>
              </a:lnSpc>
            </a:pPr>
            <a:r>
              <a:rPr lang="en-US" sz="1400" b="0" spc="50" dirty="0">
                <a:solidFill>
                  <a:srgbClr val="264698"/>
                </a:solidFill>
                <a:latin typeface="Poppins" panose="00000500000000000000" pitchFamily="2" charset="0"/>
                <a:ea typeface="Lato Black" panose="020F0502020204030203" pitchFamily="34" charset="0"/>
                <a:cs typeface="Poppins" panose="00000500000000000000" pitchFamily="2" charset="0"/>
              </a:rPr>
              <a:t>To provide self-sufficiency in the </a:t>
            </a:r>
            <a:r>
              <a:rPr lang="en-US" sz="1400" b="0" spc="50" dirty="0" err="1">
                <a:solidFill>
                  <a:srgbClr val="264698"/>
                </a:solidFill>
                <a:latin typeface="Poppins" panose="00000500000000000000" pitchFamily="2" charset="0"/>
                <a:ea typeface="Lato Black" panose="020F0502020204030203" pitchFamily="34" charset="0"/>
                <a:cs typeface="Poppins" panose="00000500000000000000" pitchFamily="2" charset="0"/>
              </a:rPr>
              <a:t>Nundah</a:t>
            </a:r>
            <a:r>
              <a:rPr lang="en-US" sz="1400" b="0" spc="50" dirty="0">
                <a:solidFill>
                  <a:srgbClr val="264698"/>
                </a:solidFill>
                <a:latin typeface="Poppins" panose="00000500000000000000" pitchFamily="2" charset="0"/>
                <a:ea typeface="Lato Black" panose="020F0502020204030203" pitchFamily="34" charset="0"/>
                <a:cs typeface="Poppins" panose="00000500000000000000" pitchFamily="2" charset="0"/>
              </a:rPr>
              <a:t> region, in relation to a wide range of services (primary and secondary) as a way of providing employment and alleviating poverty and disadvantage</a:t>
            </a:r>
          </a:p>
        </p:txBody>
      </p:sp>
      <p:sp>
        <p:nvSpPr>
          <p:cNvPr id="19" name="Text Placeholder 7"/>
          <p:cNvSpPr txBox="1">
            <a:spLocks/>
          </p:cNvSpPr>
          <p:nvPr/>
        </p:nvSpPr>
        <p:spPr>
          <a:xfrm>
            <a:off x="7131638" y="2862868"/>
            <a:ext cx="4244537" cy="1204904"/>
          </a:xfrm>
          <a:prstGeom prst="rect">
            <a:avLst/>
          </a:prstGeom>
          <a:noFill/>
        </p:spPr>
        <p:txBody>
          <a:bodyPr anchor="t"/>
          <a:lstStyle>
            <a:lvl1pPr marL="0" indent="0" algn="ctr" defTabSz="914400" rtl="0" eaLnBrk="1" latinLnBrk="0" hangingPunct="1">
              <a:lnSpc>
                <a:spcPct val="90000"/>
              </a:lnSpc>
              <a:spcBef>
                <a:spcPts val="1000"/>
              </a:spcBef>
              <a:buFont typeface="Arial" panose="020B0604020202020204" pitchFamily="34" charset="0"/>
              <a:buNone/>
              <a:defRPr sz="3200" b="1" kern="1200" baseline="0">
                <a:solidFill>
                  <a:schemeClr val="accent2"/>
                </a:solidFill>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l">
              <a:lnSpc>
                <a:spcPct val="100000"/>
              </a:lnSpc>
            </a:pPr>
            <a:r>
              <a:rPr lang="en-US" sz="1400" b="0" spc="50" dirty="0">
                <a:solidFill>
                  <a:srgbClr val="264698"/>
                </a:solidFill>
                <a:latin typeface="Poppins" panose="00000500000000000000" pitchFamily="2" charset="0"/>
                <a:ea typeface="Lato Black" panose="020F0502020204030203" pitchFamily="34" charset="0"/>
                <a:cs typeface="Poppins" panose="00000500000000000000" pitchFamily="2" charset="0"/>
              </a:rPr>
              <a:t>To seek ecological improvement in the </a:t>
            </a:r>
            <a:r>
              <a:rPr lang="en-US" sz="1400" b="0" spc="50" dirty="0" err="1">
                <a:solidFill>
                  <a:srgbClr val="264698"/>
                </a:solidFill>
                <a:latin typeface="Poppins" panose="00000500000000000000" pitchFamily="2" charset="0"/>
                <a:ea typeface="Lato Black" panose="020F0502020204030203" pitchFamily="34" charset="0"/>
                <a:cs typeface="Poppins" panose="00000500000000000000" pitchFamily="2" charset="0"/>
              </a:rPr>
              <a:t>Nundah</a:t>
            </a:r>
            <a:r>
              <a:rPr lang="en-US" sz="1400" b="0" spc="50" dirty="0">
                <a:solidFill>
                  <a:srgbClr val="264698"/>
                </a:solidFill>
                <a:latin typeface="Poppins" panose="00000500000000000000" pitchFamily="2" charset="0"/>
                <a:ea typeface="Lato Black" panose="020F0502020204030203" pitchFamily="34" charset="0"/>
                <a:cs typeface="Poppins" panose="00000500000000000000" pitchFamily="2" charset="0"/>
              </a:rPr>
              <a:t> region</a:t>
            </a:r>
          </a:p>
        </p:txBody>
      </p:sp>
      <p:sp>
        <p:nvSpPr>
          <p:cNvPr id="20" name="Text Placeholder 7"/>
          <p:cNvSpPr txBox="1">
            <a:spLocks/>
          </p:cNvSpPr>
          <p:nvPr/>
        </p:nvSpPr>
        <p:spPr>
          <a:xfrm>
            <a:off x="1635650" y="4013350"/>
            <a:ext cx="3847838" cy="921884"/>
          </a:xfrm>
          <a:prstGeom prst="rect">
            <a:avLst/>
          </a:prstGeom>
          <a:noFill/>
        </p:spPr>
        <p:txBody>
          <a:bodyPr anchor="t"/>
          <a:lstStyle>
            <a:lvl1pPr marL="0" indent="0" algn="ctr" defTabSz="914400" rtl="0" eaLnBrk="1" latinLnBrk="0" hangingPunct="1">
              <a:lnSpc>
                <a:spcPct val="90000"/>
              </a:lnSpc>
              <a:spcBef>
                <a:spcPts val="1000"/>
              </a:spcBef>
              <a:buFont typeface="Arial" panose="020B0604020202020204" pitchFamily="34" charset="0"/>
              <a:buNone/>
              <a:defRPr sz="3200" b="1" kern="1200" baseline="0">
                <a:solidFill>
                  <a:schemeClr val="accent2"/>
                </a:solidFill>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l">
              <a:lnSpc>
                <a:spcPct val="100000"/>
              </a:lnSpc>
            </a:pPr>
            <a:r>
              <a:rPr lang="en-US" sz="1400" b="0" spc="50" dirty="0">
                <a:solidFill>
                  <a:srgbClr val="264698"/>
                </a:solidFill>
                <a:latin typeface="Poppins" panose="00000500000000000000" pitchFamily="2" charset="0"/>
                <a:ea typeface="Lato Black" panose="020F0502020204030203" pitchFamily="34" charset="0"/>
                <a:cs typeface="Poppins" panose="00000500000000000000" pitchFamily="2" charset="0"/>
              </a:rPr>
              <a:t>To promote the idea of cooperation as a way of people mutually supporting each other</a:t>
            </a:r>
          </a:p>
        </p:txBody>
      </p:sp>
      <p:sp>
        <p:nvSpPr>
          <p:cNvPr id="23" name="Freeform 12"/>
          <p:cNvSpPr>
            <a:spLocks noEditPoints="1"/>
          </p:cNvSpPr>
          <p:nvPr/>
        </p:nvSpPr>
        <p:spPr bwMode="auto">
          <a:xfrm>
            <a:off x="745985" y="4112215"/>
            <a:ext cx="706793" cy="558284"/>
          </a:xfrm>
          <a:custGeom>
            <a:avLst/>
            <a:gdLst>
              <a:gd name="T0" fmla="*/ 337 w 337"/>
              <a:gd name="T1" fmla="*/ 104 h 266"/>
              <a:gd name="T2" fmla="*/ 317 w 337"/>
              <a:gd name="T3" fmla="*/ 104 h 266"/>
              <a:gd name="T4" fmla="*/ 196 w 337"/>
              <a:gd name="T5" fmla="*/ 158 h 266"/>
              <a:gd name="T6" fmla="*/ 147 w 337"/>
              <a:gd name="T7" fmla="*/ 124 h 266"/>
              <a:gd name="T8" fmla="*/ 11 w 337"/>
              <a:gd name="T9" fmla="*/ 257 h 266"/>
              <a:gd name="T10" fmla="*/ 3 w 337"/>
              <a:gd name="T11" fmla="*/ 240 h 266"/>
              <a:gd name="T12" fmla="*/ 154 w 337"/>
              <a:gd name="T13" fmla="*/ 103 h 266"/>
              <a:gd name="T14" fmla="*/ 306 w 337"/>
              <a:gd name="T15" fmla="*/ 20 h 266"/>
              <a:gd name="T16" fmla="*/ 223 w 337"/>
              <a:gd name="T17" fmla="*/ 10 h 266"/>
              <a:gd name="T18" fmla="*/ 327 w 337"/>
              <a:gd name="T19" fmla="*/ 0 h 266"/>
              <a:gd name="T20" fmla="*/ 79 w 337"/>
              <a:gd name="T21" fmla="*/ 218 h 266"/>
              <a:gd name="T22" fmla="*/ 69 w 337"/>
              <a:gd name="T23" fmla="*/ 256 h 266"/>
              <a:gd name="T24" fmla="*/ 89 w 337"/>
              <a:gd name="T25" fmla="*/ 256 h 266"/>
              <a:gd name="T26" fmla="*/ 79 w 337"/>
              <a:gd name="T27" fmla="*/ 218 h 266"/>
              <a:gd name="T28" fmla="*/ 110 w 337"/>
              <a:gd name="T29" fmla="*/ 187 h 266"/>
              <a:gd name="T30" fmla="*/ 120 w 337"/>
              <a:gd name="T31" fmla="*/ 266 h 266"/>
              <a:gd name="T32" fmla="*/ 130 w 337"/>
              <a:gd name="T33" fmla="*/ 187 h 266"/>
              <a:gd name="T34" fmla="*/ 161 w 337"/>
              <a:gd name="T35" fmla="*/ 162 h 266"/>
              <a:gd name="T36" fmla="*/ 151 w 337"/>
              <a:gd name="T37" fmla="*/ 256 h 266"/>
              <a:gd name="T38" fmla="*/ 171 w 337"/>
              <a:gd name="T39" fmla="*/ 256 h 266"/>
              <a:gd name="T40" fmla="*/ 161 w 337"/>
              <a:gd name="T41" fmla="*/ 162 h 266"/>
              <a:gd name="T42" fmla="*/ 192 w 337"/>
              <a:gd name="T43" fmla="*/ 195 h 266"/>
              <a:gd name="T44" fmla="*/ 202 w 337"/>
              <a:gd name="T45" fmla="*/ 266 h 266"/>
              <a:gd name="T46" fmla="*/ 212 w 337"/>
              <a:gd name="T47" fmla="*/ 195 h 266"/>
              <a:gd name="T48" fmla="*/ 243 w 337"/>
              <a:gd name="T49" fmla="*/ 148 h 266"/>
              <a:gd name="T50" fmla="*/ 233 w 337"/>
              <a:gd name="T51" fmla="*/ 256 h 266"/>
              <a:gd name="T52" fmla="*/ 253 w 337"/>
              <a:gd name="T53" fmla="*/ 256 h 266"/>
              <a:gd name="T54" fmla="*/ 243 w 337"/>
              <a:gd name="T55" fmla="*/ 148 h 266"/>
              <a:gd name="T56" fmla="*/ 315 w 337"/>
              <a:gd name="T57" fmla="*/ 158 h 266"/>
              <a:gd name="T58" fmla="*/ 325 w 337"/>
              <a:gd name="T59" fmla="*/ 266 h 266"/>
              <a:gd name="T60" fmla="*/ 335 w 337"/>
              <a:gd name="T61" fmla="*/ 158 h 266"/>
              <a:gd name="T62" fmla="*/ 284 w 337"/>
              <a:gd name="T63" fmla="*/ 118 h 266"/>
              <a:gd name="T64" fmla="*/ 274 w 337"/>
              <a:gd name="T65" fmla="*/ 158 h 266"/>
              <a:gd name="T66" fmla="*/ 284 w 337"/>
              <a:gd name="T67" fmla="*/ 266 h 266"/>
              <a:gd name="T68" fmla="*/ 294 w 337"/>
              <a:gd name="T69" fmla="*/ 158 h 266"/>
              <a:gd name="T70" fmla="*/ 284 w 337"/>
              <a:gd name="T71" fmla="*/ 118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7" h="266">
                <a:moveTo>
                  <a:pt x="337" y="10"/>
                </a:moveTo>
                <a:cubicBezTo>
                  <a:pt x="337" y="104"/>
                  <a:pt x="337" y="104"/>
                  <a:pt x="337" y="104"/>
                </a:cubicBezTo>
                <a:cubicBezTo>
                  <a:pt x="337" y="110"/>
                  <a:pt x="332" y="114"/>
                  <a:pt x="327" y="114"/>
                </a:cubicBezTo>
                <a:cubicBezTo>
                  <a:pt x="321" y="114"/>
                  <a:pt x="317" y="110"/>
                  <a:pt x="317" y="104"/>
                </a:cubicBezTo>
                <a:cubicBezTo>
                  <a:pt x="317" y="38"/>
                  <a:pt x="317" y="38"/>
                  <a:pt x="317" y="38"/>
                </a:cubicBezTo>
                <a:cubicBezTo>
                  <a:pt x="196" y="158"/>
                  <a:pt x="196" y="158"/>
                  <a:pt x="196" y="158"/>
                </a:cubicBezTo>
                <a:cubicBezTo>
                  <a:pt x="192" y="162"/>
                  <a:pt x="186" y="162"/>
                  <a:pt x="182" y="158"/>
                </a:cubicBezTo>
                <a:cubicBezTo>
                  <a:pt x="147" y="124"/>
                  <a:pt x="147" y="124"/>
                  <a:pt x="147" y="124"/>
                </a:cubicBezTo>
                <a:cubicBezTo>
                  <a:pt x="18" y="254"/>
                  <a:pt x="18" y="254"/>
                  <a:pt x="18" y="254"/>
                </a:cubicBezTo>
                <a:cubicBezTo>
                  <a:pt x="16" y="256"/>
                  <a:pt x="13" y="257"/>
                  <a:pt x="11" y="257"/>
                </a:cubicBezTo>
                <a:cubicBezTo>
                  <a:pt x="8" y="257"/>
                  <a:pt x="5" y="256"/>
                  <a:pt x="3" y="254"/>
                </a:cubicBezTo>
                <a:cubicBezTo>
                  <a:pt x="0" y="250"/>
                  <a:pt x="0" y="244"/>
                  <a:pt x="3" y="240"/>
                </a:cubicBezTo>
                <a:cubicBezTo>
                  <a:pt x="140" y="103"/>
                  <a:pt x="140" y="103"/>
                  <a:pt x="140" y="103"/>
                </a:cubicBezTo>
                <a:cubicBezTo>
                  <a:pt x="144" y="99"/>
                  <a:pt x="151" y="99"/>
                  <a:pt x="154" y="103"/>
                </a:cubicBezTo>
                <a:cubicBezTo>
                  <a:pt x="189" y="137"/>
                  <a:pt x="189" y="137"/>
                  <a:pt x="189" y="137"/>
                </a:cubicBezTo>
                <a:cubicBezTo>
                  <a:pt x="306" y="20"/>
                  <a:pt x="306" y="20"/>
                  <a:pt x="306" y="20"/>
                </a:cubicBezTo>
                <a:cubicBezTo>
                  <a:pt x="233" y="20"/>
                  <a:pt x="233" y="20"/>
                  <a:pt x="233" y="20"/>
                </a:cubicBezTo>
                <a:cubicBezTo>
                  <a:pt x="227" y="20"/>
                  <a:pt x="223" y="16"/>
                  <a:pt x="223" y="10"/>
                </a:cubicBezTo>
                <a:cubicBezTo>
                  <a:pt x="223" y="5"/>
                  <a:pt x="227" y="0"/>
                  <a:pt x="233" y="0"/>
                </a:cubicBezTo>
                <a:cubicBezTo>
                  <a:pt x="327" y="0"/>
                  <a:pt x="327" y="0"/>
                  <a:pt x="327" y="0"/>
                </a:cubicBezTo>
                <a:cubicBezTo>
                  <a:pt x="332" y="0"/>
                  <a:pt x="337" y="5"/>
                  <a:pt x="337" y="10"/>
                </a:cubicBezTo>
                <a:close/>
                <a:moveTo>
                  <a:pt x="79" y="218"/>
                </a:moveTo>
                <a:cubicBezTo>
                  <a:pt x="73" y="218"/>
                  <a:pt x="69" y="222"/>
                  <a:pt x="69" y="228"/>
                </a:cubicBezTo>
                <a:cubicBezTo>
                  <a:pt x="69" y="256"/>
                  <a:pt x="69" y="256"/>
                  <a:pt x="69" y="256"/>
                </a:cubicBezTo>
                <a:cubicBezTo>
                  <a:pt x="69" y="261"/>
                  <a:pt x="73" y="266"/>
                  <a:pt x="79" y="266"/>
                </a:cubicBezTo>
                <a:cubicBezTo>
                  <a:pt x="85" y="266"/>
                  <a:pt x="89" y="261"/>
                  <a:pt x="89" y="256"/>
                </a:cubicBezTo>
                <a:cubicBezTo>
                  <a:pt x="89" y="228"/>
                  <a:pt x="89" y="228"/>
                  <a:pt x="89" y="228"/>
                </a:cubicBezTo>
                <a:cubicBezTo>
                  <a:pt x="89" y="222"/>
                  <a:pt x="85" y="218"/>
                  <a:pt x="79" y="218"/>
                </a:cubicBezTo>
                <a:close/>
                <a:moveTo>
                  <a:pt x="120" y="177"/>
                </a:moveTo>
                <a:cubicBezTo>
                  <a:pt x="114" y="177"/>
                  <a:pt x="110" y="181"/>
                  <a:pt x="110" y="187"/>
                </a:cubicBezTo>
                <a:cubicBezTo>
                  <a:pt x="110" y="256"/>
                  <a:pt x="110" y="256"/>
                  <a:pt x="110" y="256"/>
                </a:cubicBezTo>
                <a:cubicBezTo>
                  <a:pt x="110" y="261"/>
                  <a:pt x="114" y="266"/>
                  <a:pt x="120" y="266"/>
                </a:cubicBezTo>
                <a:cubicBezTo>
                  <a:pt x="126" y="266"/>
                  <a:pt x="130" y="261"/>
                  <a:pt x="130" y="256"/>
                </a:cubicBezTo>
                <a:cubicBezTo>
                  <a:pt x="130" y="187"/>
                  <a:pt x="130" y="187"/>
                  <a:pt x="130" y="187"/>
                </a:cubicBezTo>
                <a:cubicBezTo>
                  <a:pt x="130" y="181"/>
                  <a:pt x="126" y="177"/>
                  <a:pt x="120" y="177"/>
                </a:cubicBezTo>
                <a:close/>
                <a:moveTo>
                  <a:pt x="161" y="162"/>
                </a:moveTo>
                <a:cubicBezTo>
                  <a:pt x="155" y="162"/>
                  <a:pt x="151" y="166"/>
                  <a:pt x="151" y="172"/>
                </a:cubicBezTo>
                <a:cubicBezTo>
                  <a:pt x="151" y="256"/>
                  <a:pt x="151" y="256"/>
                  <a:pt x="151" y="256"/>
                </a:cubicBezTo>
                <a:cubicBezTo>
                  <a:pt x="151" y="261"/>
                  <a:pt x="155" y="266"/>
                  <a:pt x="161" y="266"/>
                </a:cubicBezTo>
                <a:cubicBezTo>
                  <a:pt x="167" y="266"/>
                  <a:pt x="171" y="261"/>
                  <a:pt x="171" y="256"/>
                </a:cubicBezTo>
                <a:cubicBezTo>
                  <a:pt x="171" y="172"/>
                  <a:pt x="171" y="172"/>
                  <a:pt x="171" y="172"/>
                </a:cubicBezTo>
                <a:cubicBezTo>
                  <a:pt x="171" y="166"/>
                  <a:pt x="167" y="162"/>
                  <a:pt x="161" y="162"/>
                </a:cubicBezTo>
                <a:close/>
                <a:moveTo>
                  <a:pt x="202" y="185"/>
                </a:moveTo>
                <a:cubicBezTo>
                  <a:pt x="196" y="185"/>
                  <a:pt x="192" y="189"/>
                  <a:pt x="192" y="195"/>
                </a:cubicBezTo>
                <a:cubicBezTo>
                  <a:pt x="192" y="256"/>
                  <a:pt x="192" y="256"/>
                  <a:pt x="192" y="256"/>
                </a:cubicBezTo>
                <a:cubicBezTo>
                  <a:pt x="192" y="261"/>
                  <a:pt x="196" y="266"/>
                  <a:pt x="202" y="266"/>
                </a:cubicBezTo>
                <a:cubicBezTo>
                  <a:pt x="208" y="266"/>
                  <a:pt x="212" y="261"/>
                  <a:pt x="212" y="256"/>
                </a:cubicBezTo>
                <a:cubicBezTo>
                  <a:pt x="212" y="195"/>
                  <a:pt x="212" y="195"/>
                  <a:pt x="212" y="195"/>
                </a:cubicBezTo>
                <a:cubicBezTo>
                  <a:pt x="212" y="189"/>
                  <a:pt x="208" y="185"/>
                  <a:pt x="202" y="185"/>
                </a:cubicBezTo>
                <a:close/>
                <a:moveTo>
                  <a:pt x="243" y="148"/>
                </a:moveTo>
                <a:cubicBezTo>
                  <a:pt x="237" y="148"/>
                  <a:pt x="233" y="152"/>
                  <a:pt x="233" y="158"/>
                </a:cubicBezTo>
                <a:cubicBezTo>
                  <a:pt x="233" y="256"/>
                  <a:pt x="233" y="256"/>
                  <a:pt x="233" y="256"/>
                </a:cubicBezTo>
                <a:cubicBezTo>
                  <a:pt x="233" y="261"/>
                  <a:pt x="237" y="266"/>
                  <a:pt x="243" y="266"/>
                </a:cubicBezTo>
                <a:cubicBezTo>
                  <a:pt x="249" y="266"/>
                  <a:pt x="253" y="261"/>
                  <a:pt x="253" y="256"/>
                </a:cubicBezTo>
                <a:cubicBezTo>
                  <a:pt x="253" y="158"/>
                  <a:pt x="253" y="158"/>
                  <a:pt x="253" y="158"/>
                </a:cubicBezTo>
                <a:cubicBezTo>
                  <a:pt x="253" y="152"/>
                  <a:pt x="249" y="148"/>
                  <a:pt x="243" y="148"/>
                </a:cubicBezTo>
                <a:close/>
                <a:moveTo>
                  <a:pt x="325" y="148"/>
                </a:moveTo>
                <a:cubicBezTo>
                  <a:pt x="319" y="148"/>
                  <a:pt x="315" y="152"/>
                  <a:pt x="315" y="158"/>
                </a:cubicBezTo>
                <a:cubicBezTo>
                  <a:pt x="315" y="256"/>
                  <a:pt x="315" y="256"/>
                  <a:pt x="315" y="256"/>
                </a:cubicBezTo>
                <a:cubicBezTo>
                  <a:pt x="315" y="261"/>
                  <a:pt x="319" y="266"/>
                  <a:pt x="325" y="266"/>
                </a:cubicBezTo>
                <a:cubicBezTo>
                  <a:pt x="331" y="266"/>
                  <a:pt x="335" y="261"/>
                  <a:pt x="335" y="256"/>
                </a:cubicBezTo>
                <a:cubicBezTo>
                  <a:pt x="335" y="158"/>
                  <a:pt x="335" y="158"/>
                  <a:pt x="335" y="158"/>
                </a:cubicBezTo>
                <a:cubicBezTo>
                  <a:pt x="335" y="152"/>
                  <a:pt x="331" y="148"/>
                  <a:pt x="325" y="148"/>
                </a:cubicBezTo>
                <a:close/>
                <a:moveTo>
                  <a:pt x="284" y="118"/>
                </a:moveTo>
                <a:cubicBezTo>
                  <a:pt x="278" y="118"/>
                  <a:pt x="274" y="122"/>
                  <a:pt x="274" y="128"/>
                </a:cubicBezTo>
                <a:cubicBezTo>
                  <a:pt x="274" y="158"/>
                  <a:pt x="274" y="158"/>
                  <a:pt x="274" y="158"/>
                </a:cubicBezTo>
                <a:cubicBezTo>
                  <a:pt x="274" y="256"/>
                  <a:pt x="274" y="256"/>
                  <a:pt x="274" y="256"/>
                </a:cubicBezTo>
                <a:cubicBezTo>
                  <a:pt x="274" y="261"/>
                  <a:pt x="278" y="266"/>
                  <a:pt x="284" y="266"/>
                </a:cubicBezTo>
                <a:cubicBezTo>
                  <a:pt x="290" y="266"/>
                  <a:pt x="294" y="261"/>
                  <a:pt x="294" y="256"/>
                </a:cubicBezTo>
                <a:cubicBezTo>
                  <a:pt x="294" y="158"/>
                  <a:pt x="294" y="158"/>
                  <a:pt x="294" y="158"/>
                </a:cubicBezTo>
                <a:cubicBezTo>
                  <a:pt x="294" y="128"/>
                  <a:pt x="294" y="128"/>
                  <a:pt x="294" y="128"/>
                </a:cubicBezTo>
                <a:cubicBezTo>
                  <a:pt x="294" y="122"/>
                  <a:pt x="290" y="118"/>
                  <a:pt x="284" y="118"/>
                </a:cubicBezTo>
                <a:close/>
              </a:path>
            </a:pathLst>
          </a:custGeom>
          <a:solidFill>
            <a:srgbClr val="F57279"/>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222A35"/>
              </a:solidFill>
              <a:effectLst/>
              <a:uLnTx/>
              <a:uFillTx/>
              <a:latin typeface="Calibri" panose="020F0502020204030204"/>
              <a:ea typeface="+mn-ea"/>
              <a:cs typeface="+mn-cs"/>
            </a:endParaRPr>
          </a:p>
        </p:txBody>
      </p:sp>
      <p:sp>
        <p:nvSpPr>
          <p:cNvPr id="34" name="Text Placeholder 7">
            <a:extLst>
              <a:ext uri="{FF2B5EF4-FFF2-40B4-BE49-F238E27FC236}">
                <a16:creationId xmlns:a16="http://schemas.microsoft.com/office/drawing/2014/main" id="{3251CE77-6D88-A347-B5B0-4485E65C7E3A}"/>
              </a:ext>
            </a:extLst>
          </p:cNvPr>
          <p:cNvSpPr txBox="1">
            <a:spLocks/>
          </p:cNvSpPr>
          <p:nvPr/>
        </p:nvSpPr>
        <p:spPr>
          <a:xfrm>
            <a:off x="425757" y="358965"/>
            <a:ext cx="9908868" cy="1151662"/>
          </a:xfrm>
          <a:prstGeom prst="rect">
            <a:avLst/>
          </a:prstGeom>
          <a:noFill/>
        </p:spPr>
        <p:txBody>
          <a:bodyPr anchor="t"/>
          <a:lstStyle>
            <a:lvl1pPr marL="0" indent="0" algn="ctr" defTabSz="914400" rtl="0" eaLnBrk="1" latinLnBrk="0" hangingPunct="1">
              <a:lnSpc>
                <a:spcPct val="90000"/>
              </a:lnSpc>
              <a:spcBef>
                <a:spcPts val="1000"/>
              </a:spcBef>
              <a:buFont typeface="Arial" panose="020B0604020202020204" pitchFamily="34" charset="0"/>
              <a:buNone/>
              <a:defRPr sz="3200" b="1" kern="1200" baseline="0">
                <a:solidFill>
                  <a:schemeClr val="accent2"/>
                </a:solidFill>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ts val="5000"/>
              </a:lnSpc>
              <a:spcBef>
                <a:spcPts val="1000"/>
              </a:spcBef>
              <a:spcAft>
                <a:spcPts val="0"/>
              </a:spcAft>
              <a:buClrTx/>
              <a:buSzTx/>
              <a:buFont typeface="Arial" panose="020B0604020202020204" pitchFamily="34" charset="0"/>
              <a:buNone/>
              <a:tabLst/>
              <a:defRPr/>
            </a:pPr>
            <a:r>
              <a:rPr kumimoji="0" lang="en-GB" sz="3600" b="1" i="0" u="none" strike="noStrike" kern="1200" cap="none" spc="0" normalizeH="0" baseline="0" noProof="0" dirty="0">
                <a:ln>
                  <a:noFill/>
                </a:ln>
                <a:solidFill>
                  <a:srgbClr val="264698"/>
                </a:solidFill>
                <a:effectLst/>
                <a:uLnTx/>
                <a:uFillTx/>
                <a:latin typeface="Poppins" pitchFamily="2" charset="77"/>
                <a:ea typeface="+mn-ea"/>
                <a:cs typeface="Poppins" pitchFamily="2" charset="77"/>
              </a:rPr>
              <a:t>NCEC OBJECTIVES</a:t>
            </a:r>
            <a:endParaRPr kumimoji="0" lang="en-GB" sz="3600" b="1" i="0" u="none" strike="noStrike" kern="1200" cap="none" spc="0" normalizeH="0" baseline="30000" noProof="0" dirty="0">
              <a:ln>
                <a:noFill/>
              </a:ln>
              <a:solidFill>
                <a:srgbClr val="264698"/>
              </a:solidFill>
              <a:effectLst/>
              <a:uLnTx/>
              <a:uFillTx/>
              <a:latin typeface="Poppins" pitchFamily="2" charset="77"/>
              <a:ea typeface="+mn-ea"/>
              <a:cs typeface="Poppins" pitchFamily="2" charset="77"/>
            </a:endParaRPr>
          </a:p>
        </p:txBody>
      </p:sp>
      <p:pic>
        <p:nvPicPr>
          <p:cNvPr id="35" name="Picture 34" descr="Logo, company name&#10;&#10;Description automatically generated">
            <a:extLst>
              <a:ext uri="{FF2B5EF4-FFF2-40B4-BE49-F238E27FC236}">
                <a16:creationId xmlns:a16="http://schemas.microsoft.com/office/drawing/2014/main" id="{93D67414-8863-A14F-A9D7-0F181DA57B7B}"/>
              </a:ext>
            </a:extLst>
          </p:cNvPr>
          <p:cNvPicPr>
            <a:picLocks noChangeAspect="1"/>
          </p:cNvPicPr>
          <p:nvPr/>
        </p:nvPicPr>
        <p:blipFill>
          <a:blip r:embed="rId3"/>
          <a:stretch>
            <a:fillRect/>
          </a:stretch>
        </p:blipFill>
        <p:spPr>
          <a:xfrm>
            <a:off x="89659" y="6052454"/>
            <a:ext cx="805546" cy="805546"/>
          </a:xfrm>
          <a:prstGeom prst="rect">
            <a:avLst/>
          </a:prstGeom>
        </p:spPr>
      </p:pic>
      <p:sp>
        <p:nvSpPr>
          <p:cNvPr id="2" name="TextBox 1">
            <a:extLst>
              <a:ext uri="{FF2B5EF4-FFF2-40B4-BE49-F238E27FC236}">
                <a16:creationId xmlns:a16="http://schemas.microsoft.com/office/drawing/2014/main" id="{8FD17BBD-FDF3-4ABE-8C57-D20DC1733874}"/>
              </a:ext>
            </a:extLst>
          </p:cNvPr>
          <p:cNvSpPr txBox="1"/>
          <p:nvPr/>
        </p:nvSpPr>
        <p:spPr>
          <a:xfrm>
            <a:off x="492432" y="1149941"/>
            <a:ext cx="10175568" cy="1200329"/>
          </a:xfrm>
          <a:prstGeom prst="rect">
            <a:avLst/>
          </a:prstGeom>
          <a:noFill/>
        </p:spPr>
        <p:txBody>
          <a:bodyPr wrap="square" rtlCol="0">
            <a:spAutoFit/>
          </a:bodyPr>
          <a:lstStyle/>
          <a:p>
            <a:r>
              <a:rPr lang="en-AU" dirty="0">
                <a:solidFill>
                  <a:srgbClr val="F57279"/>
                </a:solidFill>
                <a:latin typeface="Poppins Medium" panose="00000600000000000000" pitchFamily="2" charset="0"/>
                <a:cs typeface="Poppins Medium" panose="00000600000000000000" pitchFamily="2" charset="0"/>
              </a:rPr>
              <a:t>NCEC’s Primary Activity is </a:t>
            </a:r>
            <a:r>
              <a:rPr lang="en-AU" b="1" i="1" dirty="0">
                <a:solidFill>
                  <a:srgbClr val="F57279"/>
                </a:solidFill>
                <a:latin typeface="Poppins Medium" panose="00000600000000000000" pitchFamily="2" charset="0"/>
                <a:cs typeface="Poppins Medium" panose="00000600000000000000" pitchFamily="2" charset="0"/>
              </a:rPr>
              <a:t>creating meaningful part and full time employment for people with cognitive disabilities. </a:t>
            </a:r>
          </a:p>
          <a:p>
            <a:endParaRPr lang="en-AU" dirty="0">
              <a:solidFill>
                <a:srgbClr val="F57279"/>
              </a:solidFill>
              <a:latin typeface="Poppins Medium" panose="00000600000000000000" pitchFamily="2" charset="0"/>
              <a:cs typeface="Poppins Medium" panose="00000600000000000000" pitchFamily="2" charset="0"/>
            </a:endParaRPr>
          </a:p>
          <a:p>
            <a:r>
              <a:rPr lang="en-AU" dirty="0">
                <a:solidFill>
                  <a:srgbClr val="F57279"/>
                </a:solidFill>
                <a:latin typeface="Poppins Medium" panose="00000600000000000000" pitchFamily="2" charset="0"/>
                <a:cs typeface="Poppins Medium" panose="00000600000000000000" pitchFamily="2" charset="0"/>
              </a:rPr>
              <a:t>NCEC’s secondary objectives are:</a:t>
            </a:r>
          </a:p>
        </p:txBody>
      </p:sp>
      <p:sp>
        <p:nvSpPr>
          <p:cNvPr id="17" name="Freeform 20">
            <a:extLst>
              <a:ext uri="{FF2B5EF4-FFF2-40B4-BE49-F238E27FC236}">
                <a16:creationId xmlns:a16="http://schemas.microsoft.com/office/drawing/2014/main" id="{1281A453-988C-4258-86E5-FEC8669701A4}"/>
              </a:ext>
            </a:extLst>
          </p:cNvPr>
          <p:cNvSpPr>
            <a:spLocks noEditPoints="1"/>
          </p:cNvSpPr>
          <p:nvPr/>
        </p:nvSpPr>
        <p:spPr bwMode="auto">
          <a:xfrm>
            <a:off x="6258389" y="2784709"/>
            <a:ext cx="706793" cy="794199"/>
          </a:xfrm>
          <a:custGeom>
            <a:avLst/>
            <a:gdLst>
              <a:gd name="T0" fmla="*/ 119 w 144"/>
              <a:gd name="T1" fmla="*/ 89 h 176"/>
              <a:gd name="T2" fmla="*/ 84 w 144"/>
              <a:gd name="T3" fmla="*/ 88 h 176"/>
              <a:gd name="T4" fmla="*/ 124 w 144"/>
              <a:gd name="T5" fmla="*/ 72 h 176"/>
              <a:gd name="T6" fmla="*/ 128 w 144"/>
              <a:gd name="T7" fmla="*/ 20 h 176"/>
              <a:gd name="T8" fmla="*/ 84 w 144"/>
              <a:gd name="T9" fmla="*/ 16 h 176"/>
              <a:gd name="T10" fmla="*/ 76 w 144"/>
              <a:gd name="T11" fmla="*/ 0 h 176"/>
              <a:gd name="T12" fmla="*/ 60 w 144"/>
              <a:gd name="T13" fmla="*/ 8 h 176"/>
              <a:gd name="T14" fmla="*/ 28 w 144"/>
              <a:gd name="T15" fmla="*/ 16 h 176"/>
              <a:gd name="T16" fmla="*/ 1 w 144"/>
              <a:gd name="T17" fmla="*/ 41 h 176"/>
              <a:gd name="T18" fmla="*/ 1 w 144"/>
              <a:gd name="T19" fmla="*/ 47 h 176"/>
              <a:gd name="T20" fmla="*/ 28 w 144"/>
              <a:gd name="T21" fmla="*/ 72 h 176"/>
              <a:gd name="T22" fmla="*/ 60 w 144"/>
              <a:gd name="T23" fmla="*/ 88 h 176"/>
              <a:gd name="T24" fmla="*/ 16 w 144"/>
              <a:gd name="T25" fmla="*/ 92 h 176"/>
              <a:gd name="T26" fmla="*/ 20 w 144"/>
              <a:gd name="T27" fmla="*/ 144 h 176"/>
              <a:gd name="T28" fmla="*/ 60 w 144"/>
              <a:gd name="T29" fmla="*/ 168 h 176"/>
              <a:gd name="T30" fmla="*/ 76 w 144"/>
              <a:gd name="T31" fmla="*/ 176 h 176"/>
              <a:gd name="T32" fmla="*/ 84 w 144"/>
              <a:gd name="T33" fmla="*/ 144 h 176"/>
              <a:gd name="T34" fmla="*/ 119 w 144"/>
              <a:gd name="T35" fmla="*/ 143 h 176"/>
              <a:gd name="T36" fmla="*/ 144 w 144"/>
              <a:gd name="T37" fmla="*/ 116 h 176"/>
              <a:gd name="T38" fmla="*/ 68 w 144"/>
              <a:gd name="T39" fmla="*/ 8 h 176"/>
              <a:gd name="T40" fmla="*/ 76 w 144"/>
              <a:gd name="T41" fmla="*/ 16 h 176"/>
              <a:gd name="T42" fmla="*/ 68 w 144"/>
              <a:gd name="T43" fmla="*/ 8 h 176"/>
              <a:gd name="T44" fmla="*/ 10 w 144"/>
              <a:gd name="T45" fmla="*/ 44 h 176"/>
              <a:gd name="T46" fmla="*/ 120 w 144"/>
              <a:gd name="T47" fmla="*/ 24 h 176"/>
              <a:gd name="T48" fmla="*/ 30 w 144"/>
              <a:gd name="T49" fmla="*/ 64 h 176"/>
              <a:gd name="T50" fmla="*/ 68 w 144"/>
              <a:gd name="T51" fmla="*/ 88 h 176"/>
              <a:gd name="T52" fmla="*/ 76 w 144"/>
              <a:gd name="T53" fmla="*/ 72 h 176"/>
              <a:gd name="T54" fmla="*/ 76 w 144"/>
              <a:gd name="T55" fmla="*/ 168 h 176"/>
              <a:gd name="T56" fmla="*/ 68 w 144"/>
              <a:gd name="T57" fmla="*/ 144 h 176"/>
              <a:gd name="T58" fmla="*/ 76 w 144"/>
              <a:gd name="T59" fmla="*/ 168 h 176"/>
              <a:gd name="T60" fmla="*/ 24 w 144"/>
              <a:gd name="T61" fmla="*/ 136 h 176"/>
              <a:gd name="T62" fmla="*/ 114 w 144"/>
              <a:gd name="T63" fmla="*/ 96 h 176"/>
              <a:gd name="T64" fmla="*/ 114 w 144"/>
              <a:gd name="T65" fmla="*/ 136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4" h="176">
                <a:moveTo>
                  <a:pt x="143" y="113"/>
                </a:moveTo>
                <a:cubicBezTo>
                  <a:pt x="119" y="89"/>
                  <a:pt x="119" y="89"/>
                  <a:pt x="119" y="89"/>
                </a:cubicBezTo>
                <a:cubicBezTo>
                  <a:pt x="118" y="88"/>
                  <a:pt x="117" y="88"/>
                  <a:pt x="116" y="88"/>
                </a:cubicBezTo>
                <a:cubicBezTo>
                  <a:pt x="84" y="88"/>
                  <a:pt x="84" y="88"/>
                  <a:pt x="84" y="88"/>
                </a:cubicBezTo>
                <a:cubicBezTo>
                  <a:pt x="84" y="72"/>
                  <a:pt x="84" y="72"/>
                  <a:pt x="84" y="72"/>
                </a:cubicBezTo>
                <a:cubicBezTo>
                  <a:pt x="124" y="72"/>
                  <a:pt x="124" y="72"/>
                  <a:pt x="124" y="72"/>
                </a:cubicBezTo>
                <a:cubicBezTo>
                  <a:pt x="126" y="72"/>
                  <a:pt x="128" y="70"/>
                  <a:pt x="128" y="68"/>
                </a:cubicBezTo>
                <a:cubicBezTo>
                  <a:pt x="128" y="20"/>
                  <a:pt x="128" y="20"/>
                  <a:pt x="128" y="20"/>
                </a:cubicBezTo>
                <a:cubicBezTo>
                  <a:pt x="128" y="18"/>
                  <a:pt x="126" y="16"/>
                  <a:pt x="124" y="16"/>
                </a:cubicBezTo>
                <a:cubicBezTo>
                  <a:pt x="84" y="16"/>
                  <a:pt x="84" y="16"/>
                  <a:pt x="84" y="16"/>
                </a:cubicBezTo>
                <a:cubicBezTo>
                  <a:pt x="84" y="8"/>
                  <a:pt x="84" y="8"/>
                  <a:pt x="84" y="8"/>
                </a:cubicBezTo>
                <a:cubicBezTo>
                  <a:pt x="84" y="4"/>
                  <a:pt x="80" y="0"/>
                  <a:pt x="76" y="0"/>
                </a:cubicBezTo>
                <a:cubicBezTo>
                  <a:pt x="68" y="0"/>
                  <a:pt x="68" y="0"/>
                  <a:pt x="68" y="0"/>
                </a:cubicBezTo>
                <a:cubicBezTo>
                  <a:pt x="64" y="0"/>
                  <a:pt x="60" y="4"/>
                  <a:pt x="60" y="8"/>
                </a:cubicBezTo>
                <a:cubicBezTo>
                  <a:pt x="60" y="16"/>
                  <a:pt x="60" y="16"/>
                  <a:pt x="60" y="16"/>
                </a:cubicBezTo>
                <a:cubicBezTo>
                  <a:pt x="28" y="16"/>
                  <a:pt x="28" y="16"/>
                  <a:pt x="28" y="16"/>
                </a:cubicBezTo>
                <a:cubicBezTo>
                  <a:pt x="27" y="16"/>
                  <a:pt x="26" y="16"/>
                  <a:pt x="25" y="17"/>
                </a:cubicBezTo>
                <a:cubicBezTo>
                  <a:pt x="1" y="41"/>
                  <a:pt x="1" y="41"/>
                  <a:pt x="1" y="41"/>
                </a:cubicBezTo>
                <a:cubicBezTo>
                  <a:pt x="0" y="42"/>
                  <a:pt x="0" y="43"/>
                  <a:pt x="0" y="44"/>
                </a:cubicBezTo>
                <a:cubicBezTo>
                  <a:pt x="0" y="45"/>
                  <a:pt x="0" y="46"/>
                  <a:pt x="1" y="47"/>
                </a:cubicBezTo>
                <a:cubicBezTo>
                  <a:pt x="25" y="71"/>
                  <a:pt x="25" y="71"/>
                  <a:pt x="25" y="71"/>
                </a:cubicBezTo>
                <a:cubicBezTo>
                  <a:pt x="26" y="72"/>
                  <a:pt x="27" y="72"/>
                  <a:pt x="28" y="72"/>
                </a:cubicBezTo>
                <a:cubicBezTo>
                  <a:pt x="60" y="72"/>
                  <a:pt x="60" y="72"/>
                  <a:pt x="60" y="72"/>
                </a:cubicBezTo>
                <a:cubicBezTo>
                  <a:pt x="60" y="88"/>
                  <a:pt x="60" y="88"/>
                  <a:pt x="60" y="88"/>
                </a:cubicBezTo>
                <a:cubicBezTo>
                  <a:pt x="20" y="88"/>
                  <a:pt x="20" y="88"/>
                  <a:pt x="20" y="88"/>
                </a:cubicBezTo>
                <a:cubicBezTo>
                  <a:pt x="18" y="88"/>
                  <a:pt x="16" y="90"/>
                  <a:pt x="16" y="92"/>
                </a:cubicBezTo>
                <a:cubicBezTo>
                  <a:pt x="16" y="140"/>
                  <a:pt x="16" y="140"/>
                  <a:pt x="16" y="140"/>
                </a:cubicBezTo>
                <a:cubicBezTo>
                  <a:pt x="16" y="142"/>
                  <a:pt x="18" y="144"/>
                  <a:pt x="20" y="144"/>
                </a:cubicBezTo>
                <a:cubicBezTo>
                  <a:pt x="60" y="144"/>
                  <a:pt x="60" y="144"/>
                  <a:pt x="60" y="144"/>
                </a:cubicBezTo>
                <a:cubicBezTo>
                  <a:pt x="60" y="168"/>
                  <a:pt x="60" y="168"/>
                  <a:pt x="60" y="168"/>
                </a:cubicBezTo>
                <a:cubicBezTo>
                  <a:pt x="60" y="172"/>
                  <a:pt x="64" y="176"/>
                  <a:pt x="68" y="176"/>
                </a:cubicBezTo>
                <a:cubicBezTo>
                  <a:pt x="76" y="176"/>
                  <a:pt x="76" y="176"/>
                  <a:pt x="76" y="176"/>
                </a:cubicBezTo>
                <a:cubicBezTo>
                  <a:pt x="80" y="176"/>
                  <a:pt x="84" y="172"/>
                  <a:pt x="84" y="168"/>
                </a:cubicBezTo>
                <a:cubicBezTo>
                  <a:pt x="84" y="144"/>
                  <a:pt x="84" y="144"/>
                  <a:pt x="84" y="144"/>
                </a:cubicBezTo>
                <a:cubicBezTo>
                  <a:pt x="116" y="144"/>
                  <a:pt x="116" y="144"/>
                  <a:pt x="116" y="144"/>
                </a:cubicBezTo>
                <a:cubicBezTo>
                  <a:pt x="117" y="144"/>
                  <a:pt x="118" y="144"/>
                  <a:pt x="119" y="143"/>
                </a:cubicBezTo>
                <a:cubicBezTo>
                  <a:pt x="143" y="119"/>
                  <a:pt x="143" y="119"/>
                  <a:pt x="143" y="119"/>
                </a:cubicBezTo>
                <a:cubicBezTo>
                  <a:pt x="144" y="118"/>
                  <a:pt x="144" y="117"/>
                  <a:pt x="144" y="116"/>
                </a:cubicBezTo>
                <a:cubicBezTo>
                  <a:pt x="144" y="115"/>
                  <a:pt x="144" y="114"/>
                  <a:pt x="143" y="113"/>
                </a:cubicBezTo>
                <a:moveTo>
                  <a:pt x="68" y="8"/>
                </a:moveTo>
                <a:cubicBezTo>
                  <a:pt x="76" y="8"/>
                  <a:pt x="76" y="8"/>
                  <a:pt x="76" y="8"/>
                </a:cubicBezTo>
                <a:cubicBezTo>
                  <a:pt x="76" y="16"/>
                  <a:pt x="76" y="16"/>
                  <a:pt x="76" y="16"/>
                </a:cubicBezTo>
                <a:cubicBezTo>
                  <a:pt x="68" y="16"/>
                  <a:pt x="68" y="16"/>
                  <a:pt x="68" y="16"/>
                </a:cubicBezTo>
                <a:lnTo>
                  <a:pt x="68" y="8"/>
                </a:lnTo>
                <a:close/>
                <a:moveTo>
                  <a:pt x="30" y="64"/>
                </a:moveTo>
                <a:cubicBezTo>
                  <a:pt x="10" y="44"/>
                  <a:pt x="10" y="44"/>
                  <a:pt x="10" y="44"/>
                </a:cubicBezTo>
                <a:cubicBezTo>
                  <a:pt x="30" y="24"/>
                  <a:pt x="30" y="24"/>
                  <a:pt x="30" y="24"/>
                </a:cubicBezTo>
                <a:cubicBezTo>
                  <a:pt x="120" y="24"/>
                  <a:pt x="120" y="24"/>
                  <a:pt x="120" y="24"/>
                </a:cubicBezTo>
                <a:cubicBezTo>
                  <a:pt x="120" y="64"/>
                  <a:pt x="120" y="64"/>
                  <a:pt x="120" y="64"/>
                </a:cubicBezTo>
                <a:lnTo>
                  <a:pt x="30" y="64"/>
                </a:lnTo>
                <a:close/>
                <a:moveTo>
                  <a:pt x="76" y="88"/>
                </a:moveTo>
                <a:cubicBezTo>
                  <a:pt x="68" y="88"/>
                  <a:pt x="68" y="88"/>
                  <a:pt x="68" y="88"/>
                </a:cubicBezTo>
                <a:cubicBezTo>
                  <a:pt x="68" y="72"/>
                  <a:pt x="68" y="72"/>
                  <a:pt x="68" y="72"/>
                </a:cubicBezTo>
                <a:cubicBezTo>
                  <a:pt x="76" y="72"/>
                  <a:pt x="76" y="72"/>
                  <a:pt x="76" y="72"/>
                </a:cubicBezTo>
                <a:lnTo>
                  <a:pt x="76" y="88"/>
                </a:lnTo>
                <a:close/>
                <a:moveTo>
                  <a:pt x="76" y="168"/>
                </a:moveTo>
                <a:cubicBezTo>
                  <a:pt x="68" y="168"/>
                  <a:pt x="68" y="168"/>
                  <a:pt x="68" y="168"/>
                </a:cubicBezTo>
                <a:cubicBezTo>
                  <a:pt x="68" y="144"/>
                  <a:pt x="68" y="144"/>
                  <a:pt x="68" y="144"/>
                </a:cubicBezTo>
                <a:cubicBezTo>
                  <a:pt x="76" y="144"/>
                  <a:pt x="76" y="144"/>
                  <a:pt x="76" y="144"/>
                </a:cubicBezTo>
                <a:lnTo>
                  <a:pt x="76" y="168"/>
                </a:lnTo>
                <a:close/>
                <a:moveTo>
                  <a:pt x="114" y="136"/>
                </a:moveTo>
                <a:cubicBezTo>
                  <a:pt x="24" y="136"/>
                  <a:pt x="24" y="136"/>
                  <a:pt x="24" y="136"/>
                </a:cubicBezTo>
                <a:cubicBezTo>
                  <a:pt x="24" y="96"/>
                  <a:pt x="24" y="96"/>
                  <a:pt x="24" y="96"/>
                </a:cubicBezTo>
                <a:cubicBezTo>
                  <a:pt x="114" y="96"/>
                  <a:pt x="114" y="96"/>
                  <a:pt x="114" y="96"/>
                </a:cubicBezTo>
                <a:cubicBezTo>
                  <a:pt x="134" y="116"/>
                  <a:pt x="134" y="116"/>
                  <a:pt x="134" y="116"/>
                </a:cubicBezTo>
                <a:lnTo>
                  <a:pt x="114" y="136"/>
                </a:lnTo>
                <a:close/>
              </a:path>
            </a:pathLst>
          </a:custGeom>
          <a:solidFill>
            <a:srgbClr val="F57279"/>
          </a:solidFill>
          <a:ln>
            <a:noFill/>
          </a:ln>
        </p:spPr>
        <p:txBody>
          <a:bodyPr vert="horz" wrap="square" lIns="91440" tIns="45720" rIns="91440" bIns="45720" numCol="1" anchor="t" anchorCtr="0" compatLnSpc="1">
            <a:prstTxWarp prst="textNoShape">
              <a:avLst/>
            </a:prstTxWarp>
          </a:bodyPr>
          <a:lstStyle/>
          <a:p>
            <a:endParaRPr lang="en-GB"/>
          </a:p>
        </p:txBody>
      </p:sp>
      <p:sp>
        <p:nvSpPr>
          <p:cNvPr id="21" name="Freeform 96">
            <a:extLst>
              <a:ext uri="{FF2B5EF4-FFF2-40B4-BE49-F238E27FC236}">
                <a16:creationId xmlns:a16="http://schemas.microsoft.com/office/drawing/2014/main" id="{7F4F8B6E-536E-4450-9995-BE3C54886A2B}"/>
              </a:ext>
            </a:extLst>
          </p:cNvPr>
          <p:cNvSpPr>
            <a:spLocks noEditPoints="1"/>
          </p:cNvSpPr>
          <p:nvPr/>
        </p:nvSpPr>
        <p:spPr bwMode="auto">
          <a:xfrm>
            <a:off x="731968" y="2847206"/>
            <a:ext cx="720810" cy="669207"/>
          </a:xfrm>
          <a:custGeom>
            <a:avLst/>
            <a:gdLst>
              <a:gd name="T0" fmla="*/ 132 w 176"/>
              <a:gd name="T1" fmla="*/ 98 h 160"/>
              <a:gd name="T2" fmla="*/ 143 w 176"/>
              <a:gd name="T3" fmla="*/ 60 h 160"/>
              <a:gd name="T4" fmla="*/ 131 w 176"/>
              <a:gd name="T5" fmla="*/ 11 h 160"/>
              <a:gd name="T6" fmla="*/ 104 w 176"/>
              <a:gd name="T7" fmla="*/ 11 h 160"/>
              <a:gd name="T8" fmla="*/ 107 w 176"/>
              <a:gd name="T9" fmla="*/ 18 h 160"/>
              <a:gd name="T10" fmla="*/ 127 w 176"/>
              <a:gd name="T11" fmla="*/ 18 h 160"/>
              <a:gd name="T12" fmla="*/ 137 w 176"/>
              <a:gd name="T13" fmla="*/ 55 h 160"/>
              <a:gd name="T14" fmla="*/ 136 w 176"/>
              <a:gd name="T15" fmla="*/ 72 h 160"/>
              <a:gd name="T16" fmla="*/ 134 w 176"/>
              <a:gd name="T17" fmla="*/ 74 h 160"/>
              <a:gd name="T18" fmla="*/ 145 w 176"/>
              <a:gd name="T19" fmla="*/ 125 h 160"/>
              <a:gd name="T20" fmla="*/ 142 w 176"/>
              <a:gd name="T21" fmla="*/ 144 h 160"/>
              <a:gd name="T22" fmla="*/ 172 w 176"/>
              <a:gd name="T23" fmla="*/ 152 h 160"/>
              <a:gd name="T24" fmla="*/ 147 w 176"/>
              <a:gd name="T25" fmla="*/ 117 h 160"/>
              <a:gd name="T26" fmla="*/ 88 w 176"/>
              <a:gd name="T27" fmla="*/ 101 h 160"/>
              <a:gd name="T28" fmla="*/ 99 w 176"/>
              <a:gd name="T29" fmla="*/ 58 h 160"/>
              <a:gd name="T30" fmla="*/ 86 w 176"/>
              <a:gd name="T31" fmla="*/ 3 h 160"/>
              <a:gd name="T32" fmla="*/ 55 w 176"/>
              <a:gd name="T33" fmla="*/ 5 h 160"/>
              <a:gd name="T34" fmla="*/ 37 w 176"/>
              <a:gd name="T35" fmla="*/ 57 h 160"/>
              <a:gd name="T36" fmla="*/ 48 w 176"/>
              <a:gd name="T37" fmla="*/ 101 h 160"/>
              <a:gd name="T38" fmla="*/ 0 w 176"/>
              <a:gd name="T39" fmla="*/ 156 h 160"/>
              <a:gd name="T40" fmla="*/ 132 w 176"/>
              <a:gd name="T41" fmla="*/ 160 h 160"/>
              <a:gd name="T42" fmla="*/ 104 w 176"/>
              <a:gd name="T43" fmla="*/ 121 h 160"/>
              <a:gd name="T44" fmla="*/ 34 w 176"/>
              <a:gd name="T45" fmla="*/ 129 h 160"/>
              <a:gd name="T46" fmla="*/ 46 w 176"/>
              <a:gd name="T47" fmla="*/ 74 h 160"/>
              <a:gd name="T48" fmla="*/ 45 w 176"/>
              <a:gd name="T49" fmla="*/ 72 h 160"/>
              <a:gd name="T50" fmla="*/ 45 w 176"/>
              <a:gd name="T51" fmla="*/ 54 h 160"/>
              <a:gd name="T52" fmla="*/ 58 w 176"/>
              <a:gd name="T53" fmla="*/ 12 h 160"/>
              <a:gd name="T54" fmla="*/ 74 w 176"/>
              <a:gd name="T55" fmla="*/ 8 h 160"/>
              <a:gd name="T56" fmla="*/ 92 w 176"/>
              <a:gd name="T57" fmla="*/ 24 h 160"/>
              <a:gd name="T58" fmla="*/ 91 w 176"/>
              <a:gd name="T59" fmla="*/ 60 h 160"/>
              <a:gd name="T60" fmla="*/ 91 w 176"/>
              <a:gd name="T61" fmla="*/ 72 h 160"/>
              <a:gd name="T62" fmla="*/ 80 w 176"/>
              <a:gd name="T63" fmla="*/ 101 h 160"/>
              <a:gd name="T64" fmla="*/ 128 w 176"/>
              <a:gd name="T65" fmla="*/ 152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76" h="160">
                <a:moveTo>
                  <a:pt x="147" y="117"/>
                </a:moveTo>
                <a:cubicBezTo>
                  <a:pt x="147" y="117"/>
                  <a:pt x="132" y="113"/>
                  <a:pt x="132" y="98"/>
                </a:cubicBezTo>
                <a:cubicBezTo>
                  <a:pt x="132" y="85"/>
                  <a:pt x="139" y="81"/>
                  <a:pt x="142" y="77"/>
                </a:cubicBezTo>
                <a:cubicBezTo>
                  <a:pt x="142" y="77"/>
                  <a:pt x="146" y="73"/>
                  <a:pt x="143" y="60"/>
                </a:cubicBezTo>
                <a:cubicBezTo>
                  <a:pt x="149" y="53"/>
                  <a:pt x="150" y="40"/>
                  <a:pt x="144" y="27"/>
                </a:cubicBezTo>
                <a:cubicBezTo>
                  <a:pt x="140" y="18"/>
                  <a:pt x="136" y="13"/>
                  <a:pt x="131" y="11"/>
                </a:cubicBezTo>
                <a:cubicBezTo>
                  <a:pt x="127" y="9"/>
                  <a:pt x="123" y="8"/>
                  <a:pt x="119" y="8"/>
                </a:cubicBezTo>
                <a:cubicBezTo>
                  <a:pt x="113" y="8"/>
                  <a:pt x="107" y="10"/>
                  <a:pt x="104" y="11"/>
                </a:cubicBezTo>
                <a:cubicBezTo>
                  <a:pt x="105" y="13"/>
                  <a:pt x="106" y="15"/>
                  <a:pt x="107" y="18"/>
                </a:cubicBezTo>
                <a:cubicBezTo>
                  <a:pt x="107" y="18"/>
                  <a:pt x="107" y="18"/>
                  <a:pt x="107" y="18"/>
                </a:cubicBezTo>
                <a:cubicBezTo>
                  <a:pt x="109" y="17"/>
                  <a:pt x="114" y="16"/>
                  <a:pt x="119" y="16"/>
                </a:cubicBezTo>
                <a:cubicBezTo>
                  <a:pt x="122" y="16"/>
                  <a:pt x="125" y="17"/>
                  <a:pt x="127" y="18"/>
                </a:cubicBezTo>
                <a:cubicBezTo>
                  <a:pt x="129" y="19"/>
                  <a:pt x="133" y="22"/>
                  <a:pt x="137" y="30"/>
                </a:cubicBezTo>
                <a:cubicBezTo>
                  <a:pt x="142" y="41"/>
                  <a:pt x="140" y="51"/>
                  <a:pt x="137" y="55"/>
                </a:cubicBezTo>
                <a:cubicBezTo>
                  <a:pt x="135" y="57"/>
                  <a:pt x="135" y="60"/>
                  <a:pt x="135" y="62"/>
                </a:cubicBezTo>
                <a:cubicBezTo>
                  <a:pt x="137" y="69"/>
                  <a:pt x="136" y="71"/>
                  <a:pt x="136" y="72"/>
                </a:cubicBezTo>
                <a:cubicBezTo>
                  <a:pt x="136" y="72"/>
                  <a:pt x="135" y="72"/>
                  <a:pt x="135" y="73"/>
                </a:cubicBezTo>
                <a:cubicBezTo>
                  <a:pt x="135" y="73"/>
                  <a:pt x="134" y="74"/>
                  <a:pt x="134" y="74"/>
                </a:cubicBezTo>
                <a:cubicBezTo>
                  <a:pt x="131" y="78"/>
                  <a:pt x="124" y="85"/>
                  <a:pt x="124" y="98"/>
                </a:cubicBezTo>
                <a:cubicBezTo>
                  <a:pt x="124" y="115"/>
                  <a:pt x="137" y="123"/>
                  <a:pt x="145" y="125"/>
                </a:cubicBezTo>
                <a:cubicBezTo>
                  <a:pt x="155" y="128"/>
                  <a:pt x="166" y="133"/>
                  <a:pt x="168" y="144"/>
                </a:cubicBezTo>
                <a:cubicBezTo>
                  <a:pt x="142" y="144"/>
                  <a:pt x="142" y="144"/>
                  <a:pt x="142" y="144"/>
                </a:cubicBezTo>
                <a:cubicBezTo>
                  <a:pt x="143" y="146"/>
                  <a:pt x="144" y="149"/>
                  <a:pt x="144" y="152"/>
                </a:cubicBezTo>
                <a:cubicBezTo>
                  <a:pt x="172" y="152"/>
                  <a:pt x="172" y="152"/>
                  <a:pt x="172" y="152"/>
                </a:cubicBezTo>
                <a:cubicBezTo>
                  <a:pt x="176" y="152"/>
                  <a:pt x="176" y="148"/>
                  <a:pt x="176" y="148"/>
                </a:cubicBezTo>
                <a:cubicBezTo>
                  <a:pt x="176" y="127"/>
                  <a:pt x="156" y="120"/>
                  <a:pt x="147" y="117"/>
                </a:cubicBezTo>
                <a:moveTo>
                  <a:pt x="104" y="121"/>
                </a:moveTo>
                <a:cubicBezTo>
                  <a:pt x="104" y="121"/>
                  <a:pt x="88" y="117"/>
                  <a:pt x="88" y="101"/>
                </a:cubicBezTo>
                <a:cubicBezTo>
                  <a:pt x="88" y="86"/>
                  <a:pt x="95" y="81"/>
                  <a:pt x="97" y="77"/>
                </a:cubicBezTo>
                <a:cubicBezTo>
                  <a:pt x="97" y="77"/>
                  <a:pt x="102" y="73"/>
                  <a:pt x="99" y="58"/>
                </a:cubicBezTo>
                <a:cubicBezTo>
                  <a:pt x="105" y="50"/>
                  <a:pt x="106" y="36"/>
                  <a:pt x="100" y="21"/>
                </a:cubicBezTo>
                <a:cubicBezTo>
                  <a:pt x="95" y="11"/>
                  <a:pt x="92" y="6"/>
                  <a:pt x="86" y="3"/>
                </a:cubicBezTo>
                <a:cubicBezTo>
                  <a:pt x="82" y="1"/>
                  <a:pt x="78" y="0"/>
                  <a:pt x="74" y="0"/>
                </a:cubicBezTo>
                <a:cubicBezTo>
                  <a:pt x="65" y="0"/>
                  <a:pt x="58" y="3"/>
                  <a:pt x="55" y="5"/>
                </a:cubicBezTo>
                <a:cubicBezTo>
                  <a:pt x="45" y="9"/>
                  <a:pt x="39" y="12"/>
                  <a:pt x="34" y="26"/>
                </a:cubicBezTo>
                <a:cubicBezTo>
                  <a:pt x="29" y="38"/>
                  <a:pt x="35" y="51"/>
                  <a:pt x="37" y="57"/>
                </a:cubicBezTo>
                <a:cubicBezTo>
                  <a:pt x="34" y="72"/>
                  <a:pt x="39" y="77"/>
                  <a:pt x="39" y="77"/>
                </a:cubicBezTo>
                <a:cubicBezTo>
                  <a:pt x="41" y="81"/>
                  <a:pt x="48" y="86"/>
                  <a:pt x="48" y="101"/>
                </a:cubicBezTo>
                <a:cubicBezTo>
                  <a:pt x="48" y="117"/>
                  <a:pt x="32" y="121"/>
                  <a:pt x="32" y="121"/>
                </a:cubicBezTo>
                <a:cubicBezTo>
                  <a:pt x="22" y="125"/>
                  <a:pt x="0" y="132"/>
                  <a:pt x="0" y="156"/>
                </a:cubicBezTo>
                <a:cubicBezTo>
                  <a:pt x="0" y="156"/>
                  <a:pt x="0" y="160"/>
                  <a:pt x="4" y="160"/>
                </a:cubicBezTo>
                <a:cubicBezTo>
                  <a:pt x="132" y="160"/>
                  <a:pt x="132" y="160"/>
                  <a:pt x="132" y="160"/>
                </a:cubicBezTo>
                <a:cubicBezTo>
                  <a:pt x="136" y="160"/>
                  <a:pt x="136" y="156"/>
                  <a:pt x="136" y="156"/>
                </a:cubicBezTo>
                <a:cubicBezTo>
                  <a:pt x="136" y="132"/>
                  <a:pt x="114" y="125"/>
                  <a:pt x="104" y="121"/>
                </a:cubicBezTo>
                <a:moveTo>
                  <a:pt x="8" y="152"/>
                </a:moveTo>
                <a:cubicBezTo>
                  <a:pt x="10" y="138"/>
                  <a:pt x="22" y="133"/>
                  <a:pt x="34" y="129"/>
                </a:cubicBezTo>
                <a:cubicBezTo>
                  <a:pt x="42" y="127"/>
                  <a:pt x="56" y="118"/>
                  <a:pt x="56" y="101"/>
                </a:cubicBezTo>
                <a:cubicBezTo>
                  <a:pt x="56" y="85"/>
                  <a:pt x="50" y="78"/>
                  <a:pt x="46" y="74"/>
                </a:cubicBezTo>
                <a:cubicBezTo>
                  <a:pt x="46" y="73"/>
                  <a:pt x="46" y="73"/>
                  <a:pt x="45" y="72"/>
                </a:cubicBezTo>
                <a:cubicBezTo>
                  <a:pt x="45" y="72"/>
                  <a:pt x="45" y="72"/>
                  <a:pt x="45" y="72"/>
                </a:cubicBezTo>
                <a:cubicBezTo>
                  <a:pt x="45" y="72"/>
                  <a:pt x="43" y="68"/>
                  <a:pt x="45" y="59"/>
                </a:cubicBezTo>
                <a:cubicBezTo>
                  <a:pt x="46" y="58"/>
                  <a:pt x="45" y="56"/>
                  <a:pt x="45" y="54"/>
                </a:cubicBezTo>
                <a:cubicBezTo>
                  <a:pt x="43" y="50"/>
                  <a:pt x="38" y="38"/>
                  <a:pt x="41" y="30"/>
                </a:cubicBezTo>
                <a:cubicBezTo>
                  <a:pt x="46" y="18"/>
                  <a:pt x="50" y="16"/>
                  <a:pt x="58" y="12"/>
                </a:cubicBezTo>
                <a:cubicBezTo>
                  <a:pt x="58" y="12"/>
                  <a:pt x="58" y="12"/>
                  <a:pt x="59" y="12"/>
                </a:cubicBezTo>
                <a:cubicBezTo>
                  <a:pt x="61" y="10"/>
                  <a:pt x="67" y="8"/>
                  <a:pt x="74" y="8"/>
                </a:cubicBezTo>
                <a:cubicBezTo>
                  <a:pt x="77" y="8"/>
                  <a:pt x="80" y="9"/>
                  <a:pt x="83" y="10"/>
                </a:cubicBezTo>
                <a:cubicBezTo>
                  <a:pt x="85" y="12"/>
                  <a:pt x="88" y="15"/>
                  <a:pt x="92" y="24"/>
                </a:cubicBezTo>
                <a:cubicBezTo>
                  <a:pt x="98" y="37"/>
                  <a:pt x="96" y="48"/>
                  <a:pt x="92" y="53"/>
                </a:cubicBezTo>
                <a:cubicBezTo>
                  <a:pt x="91" y="55"/>
                  <a:pt x="91" y="58"/>
                  <a:pt x="91" y="60"/>
                </a:cubicBezTo>
                <a:cubicBezTo>
                  <a:pt x="93" y="68"/>
                  <a:pt x="92" y="71"/>
                  <a:pt x="91" y="72"/>
                </a:cubicBezTo>
                <a:cubicBezTo>
                  <a:pt x="91" y="72"/>
                  <a:pt x="91" y="72"/>
                  <a:pt x="91" y="72"/>
                </a:cubicBezTo>
                <a:cubicBezTo>
                  <a:pt x="90" y="73"/>
                  <a:pt x="90" y="73"/>
                  <a:pt x="90" y="74"/>
                </a:cubicBezTo>
                <a:cubicBezTo>
                  <a:pt x="86" y="78"/>
                  <a:pt x="80" y="85"/>
                  <a:pt x="80" y="101"/>
                </a:cubicBezTo>
                <a:cubicBezTo>
                  <a:pt x="80" y="118"/>
                  <a:pt x="94" y="127"/>
                  <a:pt x="102" y="129"/>
                </a:cubicBezTo>
                <a:cubicBezTo>
                  <a:pt x="113" y="133"/>
                  <a:pt x="126" y="138"/>
                  <a:pt x="128" y="152"/>
                </a:cubicBezTo>
                <a:lnTo>
                  <a:pt x="8" y="152"/>
                </a:lnTo>
                <a:close/>
              </a:path>
            </a:pathLst>
          </a:custGeom>
          <a:solidFill>
            <a:srgbClr val="F57279"/>
          </a:solidFill>
          <a:ln>
            <a:noFill/>
          </a:ln>
        </p:spPr>
        <p:txBody>
          <a:bodyPr vert="horz" wrap="square" lIns="91440" tIns="45720" rIns="91440" bIns="45720" numCol="1" anchor="t" anchorCtr="0" compatLnSpc="1">
            <a:prstTxWarp prst="textNoShape">
              <a:avLst/>
            </a:prstTxWarp>
          </a:bodyPr>
          <a:lstStyle/>
          <a:p>
            <a:endParaRPr lang="en-GB"/>
          </a:p>
        </p:txBody>
      </p:sp>
      <p:pic>
        <p:nvPicPr>
          <p:cNvPr id="4" name="Picture 3">
            <a:extLst>
              <a:ext uri="{FF2B5EF4-FFF2-40B4-BE49-F238E27FC236}">
                <a16:creationId xmlns:a16="http://schemas.microsoft.com/office/drawing/2014/main" id="{BC7A552A-64CB-4492-8A27-290DB4515D1C}"/>
              </a:ext>
            </a:extLst>
          </p:cNvPr>
          <p:cNvPicPr>
            <a:picLocks noChangeAspect="1"/>
          </p:cNvPicPr>
          <p:nvPr/>
        </p:nvPicPr>
        <p:blipFill>
          <a:blip r:embed="rId4"/>
          <a:stretch>
            <a:fillRect/>
          </a:stretch>
        </p:blipFill>
        <p:spPr>
          <a:xfrm>
            <a:off x="6243341" y="4126964"/>
            <a:ext cx="736887" cy="736887"/>
          </a:xfrm>
          <a:prstGeom prst="rect">
            <a:avLst/>
          </a:prstGeom>
        </p:spPr>
      </p:pic>
    </p:spTree>
    <p:extLst>
      <p:ext uri="{BB962C8B-B14F-4D97-AF65-F5344CB8AC3E}">
        <p14:creationId xmlns:p14="http://schemas.microsoft.com/office/powerpoint/2010/main" val="125547199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wipe(left)">
                                      <p:cBhvr>
                                        <p:cTn id="7" dur="500"/>
                                        <p:tgtEl>
                                          <p:spTgt spid="9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6"/>
                                        </p:tgtEl>
                                        <p:attrNameLst>
                                          <p:attrName>style.visibility</p:attrName>
                                        </p:attrNameLst>
                                      </p:cBhvr>
                                      <p:to>
                                        <p:strVal val="visible"/>
                                      </p:to>
                                    </p:set>
                                    <p:animEffect transition="in" filter="wipe(left)">
                                      <p:cBhvr>
                                        <p:cTn id="11" dur="500"/>
                                        <p:tgtEl>
                                          <p:spTgt spid="96"/>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left)">
                                      <p:cBhvr>
                                        <p:cTn id="15" dur="500"/>
                                        <p:tgtEl>
                                          <p:spTgt spid="19"/>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fade">
                                      <p:cBhvr>
                                        <p:cTn id="19" dur="500"/>
                                        <p:tgtEl>
                                          <p:spTgt spid="23"/>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wipe(left)">
                                      <p:cBhvr>
                                        <p:cTn id="23" dur="500"/>
                                        <p:tgtEl>
                                          <p:spTgt spid="20"/>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wipe(left)">
                                      <p:cBhvr>
                                        <p:cTn id="27"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p:bldP spid="96" grpId="0"/>
      <p:bldP spid="19" grpId="0"/>
      <p:bldP spid="20" grpId="0"/>
      <p:bldP spid="23" grpId="0" animBg="1"/>
      <p:bldP spid="3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1843545-C410-084D-8671-FAFCFC009F72}"/>
              </a:ext>
            </a:extLst>
          </p:cNvPr>
          <p:cNvSpPr txBox="1"/>
          <p:nvPr/>
        </p:nvSpPr>
        <p:spPr>
          <a:xfrm>
            <a:off x="142026" y="89177"/>
            <a:ext cx="6313713"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3600" b="1" cap="all" dirty="0">
                <a:solidFill>
                  <a:srgbClr val="274495"/>
                </a:solidFill>
                <a:latin typeface="Poppins" pitchFamily="2" charset="77"/>
                <a:ea typeface="Open Sans Light" panose="020B0306030504020204" pitchFamily="34" charset="0"/>
                <a:cs typeface="Poppins" pitchFamily="2" charset="77"/>
              </a:rPr>
              <a:t>NCEC Theory of Change</a:t>
            </a:r>
            <a:endParaRPr kumimoji="0" lang="en-GB" sz="3600" b="1" i="0" u="none" strike="noStrike" kern="1200" cap="all" spc="0" normalizeH="0" noProof="0" dirty="0">
              <a:ln>
                <a:noFill/>
              </a:ln>
              <a:solidFill>
                <a:srgbClr val="274495"/>
              </a:solidFill>
              <a:effectLst/>
              <a:uLnTx/>
              <a:uFillTx/>
              <a:latin typeface="Poppins" pitchFamily="2" charset="77"/>
              <a:ea typeface="Open Sans Light" panose="020B0306030504020204" pitchFamily="34" charset="0"/>
              <a:cs typeface="Poppins" pitchFamily="2" charset="77"/>
            </a:endParaRPr>
          </a:p>
        </p:txBody>
      </p:sp>
      <p:sp>
        <p:nvSpPr>
          <p:cNvPr id="6" name="TextBox 5">
            <a:extLst>
              <a:ext uri="{FF2B5EF4-FFF2-40B4-BE49-F238E27FC236}">
                <a16:creationId xmlns:a16="http://schemas.microsoft.com/office/drawing/2014/main" id="{0A81ABA5-53D6-4170-9E28-6028D15BDAEF}"/>
              </a:ext>
            </a:extLst>
          </p:cNvPr>
          <p:cNvSpPr txBox="1"/>
          <p:nvPr/>
        </p:nvSpPr>
        <p:spPr>
          <a:xfrm>
            <a:off x="144581" y="1336476"/>
            <a:ext cx="1590539" cy="215444"/>
          </a:xfrm>
          <a:prstGeom prst="rect">
            <a:avLst/>
          </a:prstGeom>
          <a:solidFill>
            <a:srgbClr val="F57279"/>
          </a:solidFill>
          <a:ln>
            <a:noFill/>
          </a:ln>
        </p:spPr>
        <p:txBody>
          <a:bodyPr wrap="square" rtlCol="0">
            <a:spAutoFit/>
          </a:bodyPr>
          <a:lstStyle/>
          <a:p>
            <a:pPr algn="ctr"/>
            <a:r>
              <a:rPr lang="en-GB" sz="800" b="1" dirty="0"/>
              <a:t>Activities</a:t>
            </a:r>
          </a:p>
        </p:txBody>
      </p:sp>
      <p:sp>
        <p:nvSpPr>
          <p:cNvPr id="8" name="TextBox 7">
            <a:extLst>
              <a:ext uri="{FF2B5EF4-FFF2-40B4-BE49-F238E27FC236}">
                <a16:creationId xmlns:a16="http://schemas.microsoft.com/office/drawing/2014/main" id="{DDEAD8BE-724F-429C-A5B3-FF08C1D138EE}"/>
              </a:ext>
            </a:extLst>
          </p:cNvPr>
          <p:cNvSpPr txBox="1"/>
          <p:nvPr/>
        </p:nvSpPr>
        <p:spPr>
          <a:xfrm>
            <a:off x="10724738" y="1336661"/>
            <a:ext cx="1362524" cy="215444"/>
          </a:xfrm>
          <a:prstGeom prst="rect">
            <a:avLst/>
          </a:prstGeom>
          <a:solidFill>
            <a:srgbClr val="F57279"/>
          </a:solidFill>
          <a:ln>
            <a:noFill/>
          </a:ln>
        </p:spPr>
        <p:txBody>
          <a:bodyPr wrap="square" rtlCol="0">
            <a:spAutoFit/>
          </a:bodyPr>
          <a:lstStyle/>
          <a:p>
            <a:pPr algn="ctr"/>
            <a:r>
              <a:rPr lang="en-GB" sz="800" b="1" dirty="0"/>
              <a:t>Impact</a:t>
            </a:r>
          </a:p>
        </p:txBody>
      </p:sp>
      <p:sp>
        <p:nvSpPr>
          <p:cNvPr id="9" name="TextBox 8">
            <a:extLst>
              <a:ext uri="{FF2B5EF4-FFF2-40B4-BE49-F238E27FC236}">
                <a16:creationId xmlns:a16="http://schemas.microsoft.com/office/drawing/2014/main" id="{618E2E25-714C-4C9A-82A2-C3D6CEFF9E09}"/>
              </a:ext>
            </a:extLst>
          </p:cNvPr>
          <p:cNvSpPr txBox="1"/>
          <p:nvPr/>
        </p:nvSpPr>
        <p:spPr>
          <a:xfrm>
            <a:off x="8432095" y="1336661"/>
            <a:ext cx="2017528" cy="215444"/>
          </a:xfrm>
          <a:prstGeom prst="rect">
            <a:avLst/>
          </a:prstGeom>
          <a:solidFill>
            <a:srgbClr val="F57279"/>
          </a:solidFill>
          <a:ln>
            <a:noFill/>
          </a:ln>
        </p:spPr>
        <p:txBody>
          <a:bodyPr wrap="square" rtlCol="0">
            <a:spAutoFit/>
          </a:bodyPr>
          <a:lstStyle>
            <a:defPPr>
              <a:defRPr lang="en-US"/>
            </a:defPPr>
            <a:lvl1pPr algn="ctr">
              <a:defRPr sz="800" b="1"/>
            </a:lvl1pPr>
          </a:lstStyle>
          <a:p>
            <a:r>
              <a:rPr lang="en-GB" dirty="0"/>
              <a:t>Longer term outcomes</a:t>
            </a:r>
          </a:p>
        </p:txBody>
      </p:sp>
      <p:sp>
        <p:nvSpPr>
          <p:cNvPr id="10" name="TextBox 9">
            <a:extLst>
              <a:ext uri="{FF2B5EF4-FFF2-40B4-BE49-F238E27FC236}">
                <a16:creationId xmlns:a16="http://schemas.microsoft.com/office/drawing/2014/main" id="{E36B9998-2791-402A-AAD9-68BC619AC69B}"/>
              </a:ext>
            </a:extLst>
          </p:cNvPr>
          <p:cNvSpPr txBox="1"/>
          <p:nvPr/>
        </p:nvSpPr>
        <p:spPr>
          <a:xfrm>
            <a:off x="4066562" y="1336661"/>
            <a:ext cx="2017528" cy="215444"/>
          </a:xfrm>
          <a:prstGeom prst="rect">
            <a:avLst/>
          </a:prstGeom>
          <a:solidFill>
            <a:srgbClr val="F57279"/>
          </a:solidFill>
          <a:ln>
            <a:noFill/>
          </a:ln>
        </p:spPr>
        <p:txBody>
          <a:bodyPr wrap="square" rtlCol="0">
            <a:spAutoFit/>
          </a:bodyPr>
          <a:lstStyle/>
          <a:p>
            <a:pPr algn="ctr"/>
            <a:r>
              <a:rPr lang="en-GB" sz="800" b="1" dirty="0"/>
              <a:t>Short term outcomes</a:t>
            </a:r>
          </a:p>
        </p:txBody>
      </p:sp>
      <p:sp>
        <p:nvSpPr>
          <p:cNvPr id="11" name="Rectangle 10">
            <a:extLst>
              <a:ext uri="{FF2B5EF4-FFF2-40B4-BE49-F238E27FC236}">
                <a16:creationId xmlns:a16="http://schemas.microsoft.com/office/drawing/2014/main" id="{BD8E90D2-F6CE-470B-9242-08D6489ADB4A}"/>
              </a:ext>
            </a:extLst>
          </p:cNvPr>
          <p:cNvSpPr/>
          <p:nvPr/>
        </p:nvSpPr>
        <p:spPr>
          <a:xfrm>
            <a:off x="8433701" y="1654484"/>
            <a:ext cx="2015922" cy="505593"/>
          </a:xfrm>
          <a:prstGeom prst="rect">
            <a:avLst/>
          </a:prstGeom>
          <a:solidFill>
            <a:schemeClr val="bg2">
              <a:lumMod val="5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solidFill>
                  <a:schemeClr val="bg1"/>
                </a:solidFill>
              </a:rPr>
              <a:t>People with barriers to employment are able to lead a more fulfilling and self-determined life</a:t>
            </a:r>
          </a:p>
        </p:txBody>
      </p:sp>
      <p:sp>
        <p:nvSpPr>
          <p:cNvPr id="15" name="Rectangle 14">
            <a:extLst>
              <a:ext uri="{FF2B5EF4-FFF2-40B4-BE49-F238E27FC236}">
                <a16:creationId xmlns:a16="http://schemas.microsoft.com/office/drawing/2014/main" id="{6B80B708-2D2B-4529-A7E8-5A228CBD440D}"/>
              </a:ext>
            </a:extLst>
          </p:cNvPr>
          <p:cNvSpPr/>
          <p:nvPr/>
        </p:nvSpPr>
        <p:spPr>
          <a:xfrm>
            <a:off x="4074318" y="1642520"/>
            <a:ext cx="2017528" cy="264761"/>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solidFill>
                  <a:schemeClr val="tx1"/>
                </a:solidFill>
              </a:rPr>
              <a:t>Employees have more money to live on</a:t>
            </a:r>
          </a:p>
        </p:txBody>
      </p:sp>
      <p:sp>
        <p:nvSpPr>
          <p:cNvPr id="20" name="Rectangle 19">
            <a:extLst>
              <a:ext uri="{FF2B5EF4-FFF2-40B4-BE49-F238E27FC236}">
                <a16:creationId xmlns:a16="http://schemas.microsoft.com/office/drawing/2014/main" id="{05EA14B0-14BA-460A-8238-C9D70634172B}"/>
              </a:ext>
            </a:extLst>
          </p:cNvPr>
          <p:cNvSpPr/>
          <p:nvPr/>
        </p:nvSpPr>
        <p:spPr>
          <a:xfrm>
            <a:off x="6251519" y="1649676"/>
            <a:ext cx="2017528" cy="31401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solidFill>
                  <a:schemeClr val="tx1"/>
                </a:solidFill>
              </a:rPr>
              <a:t>Employees develop hopes and dreams for the future</a:t>
            </a:r>
          </a:p>
        </p:txBody>
      </p:sp>
      <p:sp>
        <p:nvSpPr>
          <p:cNvPr id="21" name="Rectangle 20">
            <a:extLst>
              <a:ext uri="{FF2B5EF4-FFF2-40B4-BE49-F238E27FC236}">
                <a16:creationId xmlns:a16="http://schemas.microsoft.com/office/drawing/2014/main" id="{CA874DB9-491F-493D-8E03-E13690413AB2}"/>
              </a:ext>
            </a:extLst>
          </p:cNvPr>
          <p:cNvSpPr/>
          <p:nvPr/>
        </p:nvSpPr>
        <p:spPr>
          <a:xfrm>
            <a:off x="1899492" y="1984952"/>
            <a:ext cx="2017528" cy="222189"/>
          </a:xfrm>
          <a:prstGeom prst="rect">
            <a:avLst/>
          </a:prstGeom>
          <a:solidFill>
            <a:schemeClr val="bg1">
              <a:lumMod val="85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solidFill>
                  <a:schemeClr val="tx1"/>
                </a:solidFill>
              </a:rPr>
              <a:t>Formal training qualifications </a:t>
            </a:r>
          </a:p>
        </p:txBody>
      </p:sp>
      <p:sp>
        <p:nvSpPr>
          <p:cNvPr id="47" name="Rectangle 46">
            <a:extLst>
              <a:ext uri="{FF2B5EF4-FFF2-40B4-BE49-F238E27FC236}">
                <a16:creationId xmlns:a16="http://schemas.microsoft.com/office/drawing/2014/main" id="{A00141F5-961C-4064-BB9B-B3E5A7B49C36}"/>
              </a:ext>
            </a:extLst>
          </p:cNvPr>
          <p:cNvSpPr/>
          <p:nvPr/>
        </p:nvSpPr>
        <p:spPr>
          <a:xfrm>
            <a:off x="144581" y="1631425"/>
            <a:ext cx="1593093" cy="598771"/>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t>Operating cafes and catering services including Espresso Train, food trailer, catering business and soccer club canteens.</a:t>
            </a:r>
          </a:p>
        </p:txBody>
      </p:sp>
      <p:sp>
        <p:nvSpPr>
          <p:cNvPr id="48" name="Rectangle 47">
            <a:extLst>
              <a:ext uri="{FF2B5EF4-FFF2-40B4-BE49-F238E27FC236}">
                <a16:creationId xmlns:a16="http://schemas.microsoft.com/office/drawing/2014/main" id="{E9783FEB-CB3B-40A1-9B41-3E9D0A2E0D18}"/>
              </a:ext>
            </a:extLst>
          </p:cNvPr>
          <p:cNvSpPr/>
          <p:nvPr/>
        </p:nvSpPr>
        <p:spPr>
          <a:xfrm>
            <a:off x="144581" y="2272558"/>
            <a:ext cx="1593093" cy="46302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t>Operating gardening, horticulture and grounds maintenance services. </a:t>
            </a:r>
          </a:p>
        </p:txBody>
      </p:sp>
      <p:sp>
        <p:nvSpPr>
          <p:cNvPr id="49" name="Rectangle 48">
            <a:extLst>
              <a:ext uri="{FF2B5EF4-FFF2-40B4-BE49-F238E27FC236}">
                <a16:creationId xmlns:a16="http://schemas.microsoft.com/office/drawing/2014/main" id="{9D9B66EE-157E-4358-9CE2-01634C8E61BC}"/>
              </a:ext>
            </a:extLst>
          </p:cNvPr>
          <p:cNvSpPr/>
          <p:nvPr/>
        </p:nvSpPr>
        <p:spPr>
          <a:xfrm>
            <a:off x="144581" y="2776304"/>
            <a:ext cx="1593093" cy="42399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t>Creating welcoming and inclusive spaces for a diversity of people and connections.</a:t>
            </a:r>
          </a:p>
        </p:txBody>
      </p:sp>
      <p:sp>
        <p:nvSpPr>
          <p:cNvPr id="56" name="TextBox 55">
            <a:extLst>
              <a:ext uri="{FF2B5EF4-FFF2-40B4-BE49-F238E27FC236}">
                <a16:creationId xmlns:a16="http://schemas.microsoft.com/office/drawing/2014/main" id="{08B9D49E-E987-447C-906D-71BC4AC1A785}"/>
              </a:ext>
            </a:extLst>
          </p:cNvPr>
          <p:cNvSpPr txBox="1"/>
          <p:nvPr/>
        </p:nvSpPr>
        <p:spPr>
          <a:xfrm>
            <a:off x="6253007" y="1336661"/>
            <a:ext cx="2017528" cy="215444"/>
          </a:xfrm>
          <a:prstGeom prst="rect">
            <a:avLst/>
          </a:prstGeom>
          <a:solidFill>
            <a:srgbClr val="F57279"/>
          </a:solidFill>
          <a:ln>
            <a:noFill/>
          </a:ln>
        </p:spPr>
        <p:txBody>
          <a:bodyPr wrap="square" rtlCol="0">
            <a:spAutoFit/>
          </a:bodyPr>
          <a:lstStyle/>
          <a:p>
            <a:pPr algn="ctr"/>
            <a:r>
              <a:rPr lang="en-GB" sz="800" b="1" dirty="0"/>
              <a:t>Medium term outcomes</a:t>
            </a:r>
          </a:p>
        </p:txBody>
      </p:sp>
      <p:sp>
        <p:nvSpPr>
          <p:cNvPr id="57" name="Right Brace 56">
            <a:extLst>
              <a:ext uri="{FF2B5EF4-FFF2-40B4-BE49-F238E27FC236}">
                <a16:creationId xmlns:a16="http://schemas.microsoft.com/office/drawing/2014/main" id="{7886F96D-4BD2-4C59-AB02-E3576A2B817E}"/>
              </a:ext>
            </a:extLst>
          </p:cNvPr>
          <p:cNvSpPr/>
          <p:nvPr/>
        </p:nvSpPr>
        <p:spPr>
          <a:xfrm>
            <a:off x="10381889" y="1599573"/>
            <a:ext cx="264549" cy="4356800"/>
          </a:xfrm>
          <a:prstGeom prst="rightBrace">
            <a:avLst/>
          </a:prstGeom>
          <a:solidFill>
            <a:schemeClr val="bg1"/>
          </a:solid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sz="800"/>
          </a:p>
        </p:txBody>
      </p:sp>
      <p:sp>
        <p:nvSpPr>
          <p:cNvPr id="51" name="Rectangle 50">
            <a:extLst>
              <a:ext uri="{FF2B5EF4-FFF2-40B4-BE49-F238E27FC236}">
                <a16:creationId xmlns:a16="http://schemas.microsoft.com/office/drawing/2014/main" id="{ACDF27C3-2DDA-406A-97D6-ECDCCFB414E3}"/>
              </a:ext>
            </a:extLst>
          </p:cNvPr>
          <p:cNvSpPr/>
          <p:nvPr/>
        </p:nvSpPr>
        <p:spPr>
          <a:xfrm>
            <a:off x="10724738" y="1649676"/>
            <a:ext cx="1362524" cy="2137432"/>
          </a:xfrm>
          <a:prstGeom prst="rect">
            <a:avLst/>
          </a:prstGeom>
          <a:solidFill>
            <a:srgbClr val="F572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solidFill>
                  <a:schemeClr val="tx1"/>
                </a:solidFill>
              </a:rPr>
              <a:t>A socially inclusive and equitable world for everyone, where workplaces and communities are diverse and welcoming, anybody who wants a job can have one, and where employment of people with barriers is normal business practice.</a:t>
            </a:r>
          </a:p>
        </p:txBody>
      </p:sp>
      <p:sp>
        <p:nvSpPr>
          <p:cNvPr id="83" name="Rectangle 82">
            <a:extLst>
              <a:ext uri="{FF2B5EF4-FFF2-40B4-BE49-F238E27FC236}">
                <a16:creationId xmlns:a16="http://schemas.microsoft.com/office/drawing/2014/main" id="{56546FC0-F72F-4ACD-A745-EE4F5359C56E}"/>
              </a:ext>
            </a:extLst>
          </p:cNvPr>
          <p:cNvSpPr/>
          <p:nvPr/>
        </p:nvSpPr>
        <p:spPr>
          <a:xfrm>
            <a:off x="142026" y="3887881"/>
            <a:ext cx="1593093" cy="496281"/>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t>Engaging people with barriers to employment in cooperative governance and management. </a:t>
            </a:r>
          </a:p>
        </p:txBody>
      </p:sp>
      <p:sp>
        <p:nvSpPr>
          <p:cNvPr id="61" name="TextBox 60">
            <a:extLst>
              <a:ext uri="{FF2B5EF4-FFF2-40B4-BE49-F238E27FC236}">
                <a16:creationId xmlns:a16="http://schemas.microsoft.com/office/drawing/2014/main" id="{27631C45-39F1-41F2-BBBF-68232D652DA6}"/>
              </a:ext>
            </a:extLst>
          </p:cNvPr>
          <p:cNvSpPr txBox="1"/>
          <p:nvPr/>
        </p:nvSpPr>
        <p:spPr>
          <a:xfrm>
            <a:off x="1904037" y="1336661"/>
            <a:ext cx="2017528" cy="215444"/>
          </a:xfrm>
          <a:prstGeom prst="rect">
            <a:avLst/>
          </a:prstGeom>
          <a:solidFill>
            <a:srgbClr val="F57279"/>
          </a:solidFill>
          <a:ln>
            <a:noFill/>
          </a:ln>
        </p:spPr>
        <p:txBody>
          <a:bodyPr wrap="square" rtlCol="0">
            <a:spAutoFit/>
          </a:bodyPr>
          <a:lstStyle/>
          <a:p>
            <a:pPr algn="ctr"/>
            <a:r>
              <a:rPr lang="en-GB" sz="800" b="1" dirty="0"/>
              <a:t>Outputs</a:t>
            </a:r>
          </a:p>
        </p:txBody>
      </p:sp>
      <p:sp>
        <p:nvSpPr>
          <p:cNvPr id="81" name="Rectangle 80">
            <a:extLst>
              <a:ext uri="{FF2B5EF4-FFF2-40B4-BE49-F238E27FC236}">
                <a16:creationId xmlns:a16="http://schemas.microsoft.com/office/drawing/2014/main" id="{4B195B6A-A85C-4E6C-9F00-6133181A6BBF}"/>
              </a:ext>
            </a:extLst>
          </p:cNvPr>
          <p:cNvSpPr/>
          <p:nvPr/>
        </p:nvSpPr>
        <p:spPr>
          <a:xfrm>
            <a:off x="1904037" y="1644089"/>
            <a:ext cx="2024462" cy="29025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solidFill>
                  <a:schemeClr val="tx1"/>
                </a:solidFill>
              </a:rPr>
              <a:t>Opportunities for paid work and work experience </a:t>
            </a:r>
          </a:p>
        </p:txBody>
      </p:sp>
      <p:sp>
        <p:nvSpPr>
          <p:cNvPr id="91" name="Rectangle 90">
            <a:extLst>
              <a:ext uri="{FF2B5EF4-FFF2-40B4-BE49-F238E27FC236}">
                <a16:creationId xmlns:a16="http://schemas.microsoft.com/office/drawing/2014/main" id="{202ADA2D-8B46-4EF1-BE9A-861CC927A17D}"/>
              </a:ext>
            </a:extLst>
          </p:cNvPr>
          <p:cNvSpPr/>
          <p:nvPr/>
        </p:nvSpPr>
        <p:spPr>
          <a:xfrm>
            <a:off x="142027" y="3243605"/>
            <a:ext cx="1593093" cy="598771"/>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solidFill>
                  <a:schemeClr val="bg1"/>
                </a:solidFill>
              </a:rPr>
              <a:t>Providing formal and informal training, advice and connections to further work and training opportunities. </a:t>
            </a:r>
          </a:p>
        </p:txBody>
      </p:sp>
      <p:sp>
        <p:nvSpPr>
          <p:cNvPr id="84" name="Rectangle 83">
            <a:extLst>
              <a:ext uri="{FF2B5EF4-FFF2-40B4-BE49-F238E27FC236}">
                <a16:creationId xmlns:a16="http://schemas.microsoft.com/office/drawing/2014/main" id="{2BDEAF87-081D-BF46-BE29-C41624D716F6}"/>
              </a:ext>
            </a:extLst>
          </p:cNvPr>
          <p:cNvSpPr/>
          <p:nvPr/>
        </p:nvSpPr>
        <p:spPr>
          <a:xfrm>
            <a:off x="142026" y="4429554"/>
            <a:ext cx="1593093" cy="654177"/>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t>Providing mentoring, planning and material support for people with barriers to employment starting new social enterprises and small businesses. </a:t>
            </a:r>
          </a:p>
        </p:txBody>
      </p:sp>
      <p:sp>
        <p:nvSpPr>
          <p:cNvPr id="89" name="Rectangle 88">
            <a:extLst>
              <a:ext uri="{FF2B5EF4-FFF2-40B4-BE49-F238E27FC236}">
                <a16:creationId xmlns:a16="http://schemas.microsoft.com/office/drawing/2014/main" id="{1C8EEC21-26B2-E140-9A8F-35DFA85FD516}"/>
              </a:ext>
            </a:extLst>
          </p:cNvPr>
          <p:cNvSpPr/>
          <p:nvPr/>
        </p:nvSpPr>
        <p:spPr>
          <a:xfrm>
            <a:off x="142026" y="5122571"/>
            <a:ext cx="1593093" cy="609165"/>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t>Speaking at public events, promoting NCEC’s work and giving voice to diverse perspectives and experiences. </a:t>
            </a:r>
          </a:p>
        </p:txBody>
      </p:sp>
      <p:sp>
        <p:nvSpPr>
          <p:cNvPr id="90" name="Rectangle 89">
            <a:extLst>
              <a:ext uri="{FF2B5EF4-FFF2-40B4-BE49-F238E27FC236}">
                <a16:creationId xmlns:a16="http://schemas.microsoft.com/office/drawing/2014/main" id="{C0D3881F-B5C0-CB42-8E4B-841470612C82}"/>
              </a:ext>
            </a:extLst>
          </p:cNvPr>
          <p:cNvSpPr/>
          <p:nvPr/>
        </p:nvSpPr>
        <p:spPr>
          <a:xfrm>
            <a:off x="1899492" y="2252157"/>
            <a:ext cx="2017528" cy="222189"/>
          </a:xfrm>
          <a:prstGeom prst="rect">
            <a:avLst/>
          </a:prstGeom>
          <a:solidFill>
            <a:schemeClr val="bg1">
              <a:lumMod val="85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solidFill>
                  <a:schemeClr val="tx1"/>
                </a:solidFill>
              </a:rPr>
              <a:t>Informal support and community-building</a:t>
            </a:r>
          </a:p>
        </p:txBody>
      </p:sp>
      <p:sp>
        <p:nvSpPr>
          <p:cNvPr id="92" name="Rectangle 91">
            <a:extLst>
              <a:ext uri="{FF2B5EF4-FFF2-40B4-BE49-F238E27FC236}">
                <a16:creationId xmlns:a16="http://schemas.microsoft.com/office/drawing/2014/main" id="{1E7EA0D5-D6B2-5945-A639-F424F5929EC0}"/>
              </a:ext>
            </a:extLst>
          </p:cNvPr>
          <p:cNvSpPr/>
          <p:nvPr/>
        </p:nvSpPr>
        <p:spPr>
          <a:xfrm>
            <a:off x="1907504" y="2525661"/>
            <a:ext cx="2017528" cy="419834"/>
          </a:xfrm>
          <a:prstGeom prst="rect">
            <a:avLst/>
          </a:prstGeom>
          <a:solidFill>
            <a:schemeClr val="bg1">
              <a:lumMod val="85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solidFill>
                  <a:schemeClr val="tx1"/>
                </a:solidFill>
              </a:rPr>
              <a:t>Stepping stones and connections to other businesses, social enterprises and non-profits</a:t>
            </a:r>
          </a:p>
        </p:txBody>
      </p:sp>
      <p:sp>
        <p:nvSpPr>
          <p:cNvPr id="93" name="Rectangle 92">
            <a:extLst>
              <a:ext uri="{FF2B5EF4-FFF2-40B4-BE49-F238E27FC236}">
                <a16:creationId xmlns:a16="http://schemas.microsoft.com/office/drawing/2014/main" id="{8F5AD028-864E-D648-A0A8-C5E6422FFA68}"/>
              </a:ext>
            </a:extLst>
          </p:cNvPr>
          <p:cNvSpPr/>
          <p:nvPr/>
        </p:nvSpPr>
        <p:spPr>
          <a:xfrm>
            <a:off x="1907504" y="2996810"/>
            <a:ext cx="2017528" cy="219227"/>
          </a:xfrm>
          <a:prstGeom prst="rect">
            <a:avLst/>
          </a:prstGeom>
          <a:solidFill>
            <a:schemeClr val="bg1">
              <a:lumMod val="85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solidFill>
                  <a:schemeClr val="tx1"/>
                </a:solidFill>
              </a:rPr>
              <a:t>Experience in cooperative governance</a:t>
            </a:r>
          </a:p>
        </p:txBody>
      </p:sp>
      <p:sp>
        <p:nvSpPr>
          <p:cNvPr id="94" name="Rectangle 93">
            <a:extLst>
              <a:ext uri="{FF2B5EF4-FFF2-40B4-BE49-F238E27FC236}">
                <a16:creationId xmlns:a16="http://schemas.microsoft.com/office/drawing/2014/main" id="{8C6F7943-A685-7A44-9D8B-4A1231ED57E2}"/>
              </a:ext>
            </a:extLst>
          </p:cNvPr>
          <p:cNvSpPr/>
          <p:nvPr/>
        </p:nvSpPr>
        <p:spPr>
          <a:xfrm>
            <a:off x="1907504" y="3260639"/>
            <a:ext cx="2017528" cy="269683"/>
          </a:xfrm>
          <a:prstGeom prst="rect">
            <a:avLst/>
          </a:prstGeom>
          <a:solidFill>
            <a:schemeClr val="bg1">
              <a:lumMod val="85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solidFill>
                  <a:schemeClr val="tx1"/>
                </a:solidFill>
              </a:rPr>
              <a:t>New small business and social enterprise ideas</a:t>
            </a:r>
          </a:p>
        </p:txBody>
      </p:sp>
      <p:sp>
        <p:nvSpPr>
          <p:cNvPr id="95" name="Rectangle 94">
            <a:extLst>
              <a:ext uri="{FF2B5EF4-FFF2-40B4-BE49-F238E27FC236}">
                <a16:creationId xmlns:a16="http://schemas.microsoft.com/office/drawing/2014/main" id="{B630BBB4-A6A2-F24B-A728-70B6636AF5F7}"/>
              </a:ext>
            </a:extLst>
          </p:cNvPr>
          <p:cNvSpPr/>
          <p:nvPr/>
        </p:nvSpPr>
        <p:spPr>
          <a:xfrm>
            <a:off x="1907504" y="3578509"/>
            <a:ext cx="2017528" cy="410594"/>
          </a:xfrm>
          <a:prstGeom prst="rect">
            <a:avLst/>
          </a:prstGeom>
          <a:solidFill>
            <a:schemeClr val="bg1">
              <a:lumMod val="85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solidFill>
                  <a:schemeClr val="tx1"/>
                </a:solidFill>
              </a:rPr>
              <a:t>Events and presentations highlighting the strength and diversity of NCEC members</a:t>
            </a:r>
          </a:p>
        </p:txBody>
      </p:sp>
      <p:sp>
        <p:nvSpPr>
          <p:cNvPr id="96" name="Rectangle 95">
            <a:extLst>
              <a:ext uri="{FF2B5EF4-FFF2-40B4-BE49-F238E27FC236}">
                <a16:creationId xmlns:a16="http://schemas.microsoft.com/office/drawing/2014/main" id="{E4A7E20D-712C-FE43-B6AA-AEAE440674B4}"/>
              </a:ext>
            </a:extLst>
          </p:cNvPr>
          <p:cNvSpPr/>
          <p:nvPr/>
        </p:nvSpPr>
        <p:spPr>
          <a:xfrm>
            <a:off x="4078838" y="1963694"/>
            <a:ext cx="2017528" cy="31401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solidFill>
                  <a:schemeClr val="tx1"/>
                </a:solidFill>
              </a:rPr>
              <a:t>Employees experience an increase in their independence from external supports</a:t>
            </a:r>
          </a:p>
        </p:txBody>
      </p:sp>
      <p:sp>
        <p:nvSpPr>
          <p:cNvPr id="97" name="Rectangle 96">
            <a:extLst>
              <a:ext uri="{FF2B5EF4-FFF2-40B4-BE49-F238E27FC236}">
                <a16:creationId xmlns:a16="http://schemas.microsoft.com/office/drawing/2014/main" id="{A1C04F17-CA96-5A41-B98D-7E4D378355B4}"/>
              </a:ext>
            </a:extLst>
          </p:cNvPr>
          <p:cNvSpPr/>
          <p:nvPr/>
        </p:nvSpPr>
        <p:spPr>
          <a:xfrm>
            <a:off x="4073004" y="2334125"/>
            <a:ext cx="2017528" cy="419834"/>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solidFill>
                  <a:schemeClr val="tx1"/>
                </a:solidFill>
              </a:rPr>
              <a:t>People with barriers to employment are given training and support to gain and maintain a job</a:t>
            </a:r>
          </a:p>
        </p:txBody>
      </p:sp>
      <p:sp>
        <p:nvSpPr>
          <p:cNvPr id="98" name="Rectangle 97">
            <a:extLst>
              <a:ext uri="{FF2B5EF4-FFF2-40B4-BE49-F238E27FC236}">
                <a16:creationId xmlns:a16="http://schemas.microsoft.com/office/drawing/2014/main" id="{F8ABAAAF-90EB-554B-A80D-79287E53E521}"/>
              </a:ext>
            </a:extLst>
          </p:cNvPr>
          <p:cNvSpPr/>
          <p:nvPr/>
        </p:nvSpPr>
        <p:spPr>
          <a:xfrm>
            <a:off x="4080186" y="2812898"/>
            <a:ext cx="2017528" cy="421093"/>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solidFill>
                  <a:schemeClr val="tx1"/>
                </a:solidFill>
              </a:rPr>
              <a:t>Cooperative members are empowered to participate in decisions about their workplace</a:t>
            </a:r>
          </a:p>
        </p:txBody>
      </p:sp>
      <p:sp>
        <p:nvSpPr>
          <p:cNvPr id="99" name="Rectangle 98">
            <a:extLst>
              <a:ext uri="{FF2B5EF4-FFF2-40B4-BE49-F238E27FC236}">
                <a16:creationId xmlns:a16="http://schemas.microsoft.com/office/drawing/2014/main" id="{13E05F7F-BF23-A246-895C-CD2CB1D5F330}"/>
              </a:ext>
            </a:extLst>
          </p:cNvPr>
          <p:cNvSpPr/>
          <p:nvPr/>
        </p:nvSpPr>
        <p:spPr>
          <a:xfrm>
            <a:off x="4073004" y="3286214"/>
            <a:ext cx="2017528" cy="532604"/>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solidFill>
                  <a:schemeClr val="tx1"/>
                </a:solidFill>
              </a:rPr>
              <a:t>New social enterprises and small businesses are developed through collaboration and cooperation between diverse groups of people</a:t>
            </a:r>
          </a:p>
        </p:txBody>
      </p:sp>
      <p:sp>
        <p:nvSpPr>
          <p:cNvPr id="100" name="Rectangle 99">
            <a:extLst>
              <a:ext uri="{FF2B5EF4-FFF2-40B4-BE49-F238E27FC236}">
                <a16:creationId xmlns:a16="http://schemas.microsoft.com/office/drawing/2014/main" id="{2807A15C-3350-3C4A-93A3-E895C60E3D85}"/>
              </a:ext>
            </a:extLst>
          </p:cNvPr>
          <p:cNvSpPr/>
          <p:nvPr/>
        </p:nvSpPr>
        <p:spPr>
          <a:xfrm>
            <a:off x="4073004" y="3875231"/>
            <a:ext cx="2017528" cy="4305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solidFill>
                  <a:schemeClr val="tx1"/>
                </a:solidFill>
              </a:rPr>
              <a:t>People are given the opportunity to learn from those with a lived experience of barriers to employment</a:t>
            </a:r>
          </a:p>
        </p:txBody>
      </p:sp>
      <p:sp>
        <p:nvSpPr>
          <p:cNvPr id="101" name="Rectangle 100">
            <a:extLst>
              <a:ext uri="{FF2B5EF4-FFF2-40B4-BE49-F238E27FC236}">
                <a16:creationId xmlns:a16="http://schemas.microsoft.com/office/drawing/2014/main" id="{5C34B152-3764-F441-A556-7E8C892E96A9}"/>
              </a:ext>
            </a:extLst>
          </p:cNvPr>
          <p:cNvSpPr/>
          <p:nvPr/>
        </p:nvSpPr>
        <p:spPr>
          <a:xfrm>
            <a:off x="6253007" y="2003219"/>
            <a:ext cx="2017528" cy="556255"/>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solidFill>
                  <a:schemeClr val="tx1"/>
                </a:solidFill>
              </a:rPr>
              <a:t>Employees experience increased personal wellbeing and develop a sense of identity, stability and safety in belonging to a community</a:t>
            </a:r>
          </a:p>
        </p:txBody>
      </p:sp>
      <p:sp>
        <p:nvSpPr>
          <p:cNvPr id="102" name="Rectangle 101">
            <a:extLst>
              <a:ext uri="{FF2B5EF4-FFF2-40B4-BE49-F238E27FC236}">
                <a16:creationId xmlns:a16="http://schemas.microsoft.com/office/drawing/2014/main" id="{2B90B5E3-B4C5-884B-95F3-9F695611480A}"/>
              </a:ext>
            </a:extLst>
          </p:cNvPr>
          <p:cNvSpPr/>
          <p:nvPr/>
        </p:nvSpPr>
        <p:spPr>
          <a:xfrm>
            <a:off x="6260362" y="2601180"/>
            <a:ext cx="2017528" cy="400667"/>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solidFill>
                  <a:schemeClr val="tx1"/>
                </a:solidFill>
              </a:rPr>
              <a:t>A culture of equality, collaboration and self-determination is fostered in NCEC employees</a:t>
            </a:r>
          </a:p>
        </p:txBody>
      </p:sp>
      <p:sp>
        <p:nvSpPr>
          <p:cNvPr id="103" name="Rectangle 102">
            <a:extLst>
              <a:ext uri="{FF2B5EF4-FFF2-40B4-BE49-F238E27FC236}">
                <a16:creationId xmlns:a16="http://schemas.microsoft.com/office/drawing/2014/main" id="{FD6A4764-C138-1F41-9301-CA2FD852E80E}"/>
              </a:ext>
            </a:extLst>
          </p:cNvPr>
          <p:cNvSpPr/>
          <p:nvPr/>
        </p:nvSpPr>
        <p:spPr>
          <a:xfrm>
            <a:off x="6260362" y="3044128"/>
            <a:ext cx="2017528" cy="6612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solidFill>
                  <a:schemeClr val="tx1"/>
                </a:solidFill>
              </a:rPr>
              <a:t>People engage their families and communities in social enterprise and small business, sharing skills and fostering a culture of collective help, collaboration and knowledge-sharing in business. </a:t>
            </a:r>
          </a:p>
        </p:txBody>
      </p:sp>
      <p:sp>
        <p:nvSpPr>
          <p:cNvPr id="104" name="Rectangle 103">
            <a:extLst>
              <a:ext uri="{FF2B5EF4-FFF2-40B4-BE49-F238E27FC236}">
                <a16:creationId xmlns:a16="http://schemas.microsoft.com/office/drawing/2014/main" id="{461328F7-01D9-B84F-B177-A2D7EFECCD0C}"/>
              </a:ext>
            </a:extLst>
          </p:cNvPr>
          <p:cNvSpPr/>
          <p:nvPr/>
        </p:nvSpPr>
        <p:spPr>
          <a:xfrm>
            <a:off x="6255234" y="3744255"/>
            <a:ext cx="2017528" cy="573794"/>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solidFill>
                  <a:schemeClr val="tx1"/>
                </a:solidFill>
              </a:rPr>
              <a:t>Barriers to employment and disability are seen as a common concern, and lived experience is viewed as a valuable source of knowledge and wisdom. </a:t>
            </a:r>
          </a:p>
        </p:txBody>
      </p:sp>
      <p:sp>
        <p:nvSpPr>
          <p:cNvPr id="105" name="Rectangle 104">
            <a:extLst>
              <a:ext uri="{FF2B5EF4-FFF2-40B4-BE49-F238E27FC236}">
                <a16:creationId xmlns:a16="http://schemas.microsoft.com/office/drawing/2014/main" id="{CAD796AC-6E42-6F40-A708-2A0E2C99F6C3}"/>
              </a:ext>
            </a:extLst>
          </p:cNvPr>
          <p:cNvSpPr/>
          <p:nvPr/>
        </p:nvSpPr>
        <p:spPr>
          <a:xfrm>
            <a:off x="8441688" y="2860532"/>
            <a:ext cx="1940201" cy="606286"/>
          </a:xfrm>
          <a:prstGeom prst="rect">
            <a:avLst/>
          </a:prstGeom>
          <a:solidFill>
            <a:schemeClr val="bg2">
              <a:lumMod val="5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solidFill>
                  <a:schemeClr val="bg1"/>
                </a:solidFill>
              </a:rPr>
              <a:t>Mainstream businesses feel more enabled to employee people with disabilities, refugees and others facing barriers to employment</a:t>
            </a:r>
          </a:p>
        </p:txBody>
      </p:sp>
      <p:sp>
        <p:nvSpPr>
          <p:cNvPr id="106" name="Rectangle 105">
            <a:extLst>
              <a:ext uri="{FF2B5EF4-FFF2-40B4-BE49-F238E27FC236}">
                <a16:creationId xmlns:a16="http://schemas.microsoft.com/office/drawing/2014/main" id="{BA280C1F-4D62-C24B-B7C2-9BCFF55B950A}"/>
              </a:ext>
            </a:extLst>
          </p:cNvPr>
          <p:cNvSpPr/>
          <p:nvPr/>
        </p:nvSpPr>
        <p:spPr>
          <a:xfrm>
            <a:off x="8438878" y="2207141"/>
            <a:ext cx="1947531" cy="606187"/>
          </a:xfrm>
          <a:prstGeom prst="rect">
            <a:avLst/>
          </a:prstGeom>
          <a:solidFill>
            <a:schemeClr val="bg2">
              <a:lumMod val="5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dirty="0">
                <a:solidFill>
                  <a:schemeClr val="bg1"/>
                </a:solidFill>
              </a:rPr>
              <a:t>Neighbourhoods, businesses and communities are more inclusive and inviting for people who experience disadvantage and/ or discrimination. </a:t>
            </a:r>
          </a:p>
        </p:txBody>
      </p:sp>
      <p:sp>
        <p:nvSpPr>
          <p:cNvPr id="2" name="TextBox 1">
            <a:extLst>
              <a:ext uri="{FF2B5EF4-FFF2-40B4-BE49-F238E27FC236}">
                <a16:creationId xmlns:a16="http://schemas.microsoft.com/office/drawing/2014/main" id="{37645876-62BD-6047-9727-886CB972F022}"/>
              </a:ext>
            </a:extLst>
          </p:cNvPr>
          <p:cNvSpPr txBox="1"/>
          <p:nvPr/>
        </p:nvSpPr>
        <p:spPr>
          <a:xfrm>
            <a:off x="142026" y="683499"/>
            <a:ext cx="11907948" cy="307777"/>
          </a:xfrm>
          <a:prstGeom prst="rect">
            <a:avLst/>
          </a:prstGeom>
          <a:noFill/>
        </p:spPr>
        <p:txBody>
          <a:bodyPr wrap="square" rtlCol="0">
            <a:spAutoFit/>
          </a:bodyPr>
          <a:lstStyle/>
          <a:p>
            <a:r>
              <a:rPr lang="en-US" sz="1400" dirty="0"/>
              <a:t>This diagram shows how NCEC’s activities and outputs contribute to longer-term outcomes and impacts for employees, customers, and the wider community.  </a:t>
            </a:r>
          </a:p>
        </p:txBody>
      </p:sp>
    </p:spTree>
    <p:extLst>
      <p:ext uri="{BB962C8B-B14F-4D97-AF65-F5344CB8AC3E}">
        <p14:creationId xmlns:p14="http://schemas.microsoft.com/office/powerpoint/2010/main" val="1519195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E09E2135-2403-A64E-A57D-8BB15AED93CC}"/>
              </a:ext>
            </a:extLst>
          </p:cNvPr>
          <p:cNvGraphicFramePr>
            <a:graphicFrameLocks noGrp="1"/>
          </p:cNvGraphicFramePr>
          <p:nvPr>
            <p:extLst>
              <p:ext uri="{D42A27DB-BD31-4B8C-83A1-F6EECF244321}">
                <p14:modId xmlns:p14="http://schemas.microsoft.com/office/powerpoint/2010/main" val="1766915586"/>
              </p:ext>
            </p:extLst>
          </p:nvPr>
        </p:nvGraphicFramePr>
        <p:xfrm>
          <a:off x="583642" y="1290548"/>
          <a:ext cx="11212284" cy="5356437"/>
        </p:xfrm>
        <a:graphic>
          <a:graphicData uri="http://schemas.openxmlformats.org/drawingml/2006/table">
            <a:tbl>
              <a:tblPr firstRow="1" bandRow="1">
                <a:tableStyleId>{5C22544A-7EE6-4342-B048-85BDC9FD1C3A}</a:tableStyleId>
              </a:tblPr>
              <a:tblGrid>
                <a:gridCol w="1868714">
                  <a:extLst>
                    <a:ext uri="{9D8B030D-6E8A-4147-A177-3AD203B41FA5}">
                      <a16:colId xmlns:a16="http://schemas.microsoft.com/office/drawing/2014/main" val="1956530198"/>
                    </a:ext>
                  </a:extLst>
                </a:gridCol>
                <a:gridCol w="1868714">
                  <a:extLst>
                    <a:ext uri="{9D8B030D-6E8A-4147-A177-3AD203B41FA5}">
                      <a16:colId xmlns:a16="http://schemas.microsoft.com/office/drawing/2014/main" val="3484770180"/>
                    </a:ext>
                  </a:extLst>
                </a:gridCol>
                <a:gridCol w="1868714">
                  <a:extLst>
                    <a:ext uri="{9D8B030D-6E8A-4147-A177-3AD203B41FA5}">
                      <a16:colId xmlns:a16="http://schemas.microsoft.com/office/drawing/2014/main" val="908117762"/>
                    </a:ext>
                  </a:extLst>
                </a:gridCol>
                <a:gridCol w="1868714">
                  <a:extLst>
                    <a:ext uri="{9D8B030D-6E8A-4147-A177-3AD203B41FA5}">
                      <a16:colId xmlns:a16="http://schemas.microsoft.com/office/drawing/2014/main" val="1632360560"/>
                    </a:ext>
                  </a:extLst>
                </a:gridCol>
                <a:gridCol w="1973944">
                  <a:extLst>
                    <a:ext uri="{9D8B030D-6E8A-4147-A177-3AD203B41FA5}">
                      <a16:colId xmlns:a16="http://schemas.microsoft.com/office/drawing/2014/main" val="1560489572"/>
                    </a:ext>
                  </a:extLst>
                </a:gridCol>
                <a:gridCol w="1763484">
                  <a:extLst>
                    <a:ext uri="{9D8B030D-6E8A-4147-A177-3AD203B41FA5}">
                      <a16:colId xmlns:a16="http://schemas.microsoft.com/office/drawing/2014/main" val="3992100169"/>
                    </a:ext>
                  </a:extLst>
                </a:gridCol>
              </a:tblGrid>
              <a:tr h="728295">
                <a:tc>
                  <a:txBody>
                    <a:bodyPr/>
                    <a:lstStyle/>
                    <a:p>
                      <a:pPr algn="ctr"/>
                      <a:r>
                        <a:rPr lang="en-GB" sz="1200" b="0" i="0" dirty="0">
                          <a:latin typeface="Poppins" pitchFamily="2" charset="77"/>
                          <a:ea typeface="Open Sans Light" panose="020B0306030504020204" pitchFamily="34" charset="0"/>
                          <a:cs typeface="Poppins" pitchFamily="2" charset="77"/>
                        </a:rPr>
                        <a:t>NCEC is a collaboration between…</a:t>
                      </a:r>
                    </a:p>
                  </a:txBody>
                  <a:tcPr marL="36000" marR="3600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solidFill>
                      <a:schemeClr val="accent2"/>
                    </a:solidFill>
                  </a:tcPr>
                </a:tc>
                <a:tc>
                  <a:txBody>
                    <a:bodyPr/>
                    <a:lstStyle/>
                    <a:p>
                      <a:pPr algn="ctr"/>
                      <a:r>
                        <a:rPr lang="en-GB" sz="1200" b="0" i="0" dirty="0">
                          <a:latin typeface="Poppins" pitchFamily="2" charset="77"/>
                          <a:ea typeface="Open Sans Light" panose="020B0306030504020204" pitchFamily="34" charset="0"/>
                          <a:cs typeface="Poppins" pitchFamily="2" charset="77"/>
                        </a:rPr>
                        <a:t>Bringing together…</a:t>
                      </a:r>
                    </a:p>
                  </a:txBody>
                  <a:tcPr marL="36000" marR="3600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solidFill>
                      <a:srgbClr val="00B050"/>
                    </a:solidFill>
                  </a:tcPr>
                </a:tc>
                <a:tc>
                  <a:txBody>
                    <a:bodyPr/>
                    <a:lstStyle/>
                    <a:p>
                      <a:pPr algn="ctr"/>
                      <a:r>
                        <a:rPr lang="en-GB" sz="1200" b="0" i="0" dirty="0">
                          <a:latin typeface="Poppins" pitchFamily="2" charset="77"/>
                          <a:ea typeface="Open Sans Light" panose="020B0306030504020204" pitchFamily="34" charset="0"/>
                          <a:cs typeface="Poppins" pitchFamily="2" charset="77"/>
                        </a:rPr>
                        <a:t>By…</a:t>
                      </a:r>
                    </a:p>
                  </a:txBody>
                  <a:tcPr marL="36000" marR="3600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solidFill>
                      <a:srgbClr val="CC448E"/>
                    </a:solidFill>
                  </a:tcPr>
                </a:tc>
                <a:tc>
                  <a:txBody>
                    <a:bodyPr/>
                    <a:lstStyle/>
                    <a:p>
                      <a:pPr algn="ctr"/>
                      <a:r>
                        <a:rPr lang="en-GB" sz="1200" b="0" i="0" dirty="0">
                          <a:latin typeface="Poppins" pitchFamily="2" charset="77"/>
                          <a:ea typeface="Open Sans Light" panose="020B0306030504020204" pitchFamily="34" charset="0"/>
                          <a:cs typeface="Poppins" pitchFamily="2" charset="77"/>
                        </a:rPr>
                        <a:t>So that…</a:t>
                      </a:r>
                    </a:p>
                  </a:txBody>
                  <a:tcPr marL="36000" marR="3600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solidFill>
                      <a:srgbClr val="002060"/>
                    </a:solidFill>
                  </a:tcPr>
                </a:tc>
                <a:tc>
                  <a:txBody>
                    <a:bodyPr/>
                    <a:lstStyle/>
                    <a:p>
                      <a:pPr algn="ctr"/>
                      <a:r>
                        <a:rPr lang="en-GB" sz="1200" b="0" i="0" dirty="0">
                          <a:latin typeface="Poppins" pitchFamily="2" charset="77"/>
                          <a:ea typeface="Open Sans Light" panose="020B0306030504020204" pitchFamily="34" charset="0"/>
                          <a:cs typeface="Poppins" pitchFamily="2" charset="77"/>
                        </a:rPr>
                        <a:t>Leading to…</a:t>
                      </a:r>
                    </a:p>
                  </a:txBody>
                  <a:tcPr marL="36000" marR="3600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solidFill>
                      <a:schemeClr val="accent1"/>
                    </a:solidFill>
                  </a:tcPr>
                </a:tc>
                <a:tc>
                  <a:txBody>
                    <a:bodyPr/>
                    <a:lstStyle/>
                    <a:p>
                      <a:pPr algn="ctr"/>
                      <a:r>
                        <a:rPr lang="en-GB" sz="1200" b="0" i="0" dirty="0">
                          <a:latin typeface="Poppins" pitchFamily="2" charset="77"/>
                          <a:ea typeface="Open Sans Light" panose="020B0306030504020204" pitchFamily="34" charset="0"/>
                          <a:cs typeface="Poppins" pitchFamily="2" charset="77"/>
                        </a:rPr>
                        <a:t>Enabling…</a:t>
                      </a:r>
                    </a:p>
                  </a:txBody>
                  <a:tcPr marL="36000" marR="3600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solidFill>
                      <a:srgbClr val="00B0F0"/>
                    </a:solidFill>
                  </a:tcPr>
                </a:tc>
                <a:extLst>
                  <a:ext uri="{0D108BD9-81ED-4DB2-BD59-A6C34878D82A}">
                    <a16:rowId xmlns:a16="http://schemas.microsoft.com/office/drawing/2014/main" val="4285113973"/>
                  </a:ext>
                </a:extLst>
              </a:tr>
              <a:tr h="401552">
                <a:tc>
                  <a:txBody>
                    <a:bodyPr/>
                    <a:lstStyle/>
                    <a:p>
                      <a:pPr algn="ctr"/>
                      <a:r>
                        <a:rPr lang="en-GB" sz="1050" b="0" i="0" dirty="0">
                          <a:latin typeface="Poppins" pitchFamily="2" charset="77"/>
                          <a:ea typeface="Open Sans Light" panose="020B0306030504020204" pitchFamily="34" charset="0"/>
                          <a:cs typeface="Poppins" pitchFamily="2" charset="77"/>
                        </a:rPr>
                        <a:t>STAKEHOLDERS</a:t>
                      </a:r>
                    </a:p>
                  </a:txBody>
                  <a:tcPr marL="36000" marR="3600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solidFill>
                      <a:schemeClr val="bg2"/>
                    </a:solidFill>
                  </a:tcPr>
                </a:tc>
                <a:tc>
                  <a:txBody>
                    <a:bodyPr/>
                    <a:lstStyle/>
                    <a:p>
                      <a:pPr algn="ctr"/>
                      <a:r>
                        <a:rPr lang="en-GB" sz="1050" b="0" i="0" dirty="0">
                          <a:latin typeface="Poppins" pitchFamily="2" charset="77"/>
                          <a:ea typeface="Open Sans Light" panose="020B0306030504020204" pitchFamily="34" charset="0"/>
                          <a:cs typeface="Poppins" pitchFamily="2" charset="77"/>
                        </a:rPr>
                        <a:t>INPUTS</a:t>
                      </a:r>
                    </a:p>
                  </a:txBody>
                  <a:tcPr marL="36000" marR="3600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solidFill>
                      <a:schemeClr val="bg2"/>
                    </a:solidFill>
                  </a:tcPr>
                </a:tc>
                <a:tc>
                  <a:txBody>
                    <a:bodyPr/>
                    <a:lstStyle/>
                    <a:p>
                      <a:pPr algn="ctr"/>
                      <a:r>
                        <a:rPr lang="en-GB" sz="1050" b="0" i="0" dirty="0">
                          <a:latin typeface="Poppins" pitchFamily="2" charset="77"/>
                          <a:ea typeface="Open Sans Light" panose="020B0306030504020204" pitchFamily="34" charset="0"/>
                          <a:cs typeface="Poppins" pitchFamily="2" charset="77"/>
                        </a:rPr>
                        <a:t>ACTIVITIES</a:t>
                      </a:r>
                    </a:p>
                  </a:txBody>
                  <a:tcPr marL="36000" marR="3600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solidFill>
                      <a:schemeClr val="bg2"/>
                    </a:solidFill>
                  </a:tcPr>
                </a:tc>
                <a:tc>
                  <a:txBody>
                    <a:bodyPr/>
                    <a:lstStyle/>
                    <a:p>
                      <a:pPr algn="ctr"/>
                      <a:r>
                        <a:rPr lang="en-GB" sz="1050" b="0" i="0" dirty="0">
                          <a:latin typeface="Poppins" pitchFamily="2" charset="77"/>
                          <a:ea typeface="Open Sans Light" panose="020B0306030504020204" pitchFamily="34" charset="0"/>
                          <a:cs typeface="Poppins" pitchFamily="2" charset="77"/>
                        </a:rPr>
                        <a:t>INITIAL OUTCOMES</a:t>
                      </a:r>
                    </a:p>
                  </a:txBody>
                  <a:tcPr marL="36000" marR="3600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solidFill>
                      <a:schemeClr val="bg2"/>
                    </a:solidFill>
                  </a:tcPr>
                </a:tc>
                <a:tc>
                  <a:txBody>
                    <a:bodyPr/>
                    <a:lstStyle/>
                    <a:p>
                      <a:pPr algn="ctr"/>
                      <a:r>
                        <a:rPr lang="en-GB" sz="1050" b="0" i="0" dirty="0">
                          <a:latin typeface="Poppins" pitchFamily="2" charset="77"/>
                          <a:ea typeface="Open Sans Light" panose="020B0306030504020204" pitchFamily="34" charset="0"/>
                          <a:cs typeface="Poppins" pitchFamily="2" charset="77"/>
                        </a:rPr>
                        <a:t>LONGER-TERM OUTCOMES</a:t>
                      </a:r>
                    </a:p>
                  </a:txBody>
                  <a:tcPr marL="36000" marR="3600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solidFill>
                      <a:schemeClr val="bg2"/>
                    </a:solidFill>
                  </a:tcPr>
                </a:tc>
                <a:tc>
                  <a:txBody>
                    <a:bodyPr/>
                    <a:lstStyle/>
                    <a:p>
                      <a:pPr algn="ctr"/>
                      <a:r>
                        <a:rPr lang="en-GB" sz="1050" b="0" i="0" dirty="0">
                          <a:latin typeface="Poppins" pitchFamily="2" charset="77"/>
                          <a:ea typeface="Open Sans Light" panose="020B0306030504020204" pitchFamily="34" charset="0"/>
                          <a:cs typeface="Poppins" pitchFamily="2" charset="77"/>
                        </a:rPr>
                        <a:t>IMPACT</a:t>
                      </a:r>
                    </a:p>
                  </a:txBody>
                  <a:tcPr marL="36000" marR="3600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solidFill>
                      <a:schemeClr val="bg2"/>
                    </a:solidFill>
                  </a:tcPr>
                </a:tc>
                <a:extLst>
                  <a:ext uri="{0D108BD9-81ED-4DB2-BD59-A6C34878D82A}">
                    <a16:rowId xmlns:a16="http://schemas.microsoft.com/office/drawing/2014/main" val="553708874"/>
                  </a:ext>
                </a:extLst>
              </a:tr>
              <a:tr h="4226590">
                <a:tc>
                  <a:txBody>
                    <a:bodyPr/>
                    <a:lstStyle/>
                    <a:p>
                      <a:endParaRPr lang="en-GB" sz="1600" b="0" i="0" dirty="0">
                        <a:latin typeface="Poppins" pitchFamily="2" charset="77"/>
                        <a:ea typeface="Open Sans Light" panose="020B0306030504020204" pitchFamily="34" charset="0"/>
                        <a:cs typeface="Poppins" pitchFamily="2" charset="77"/>
                      </a:endParaRPr>
                    </a:p>
                  </a:txBody>
                  <a:tcPr marL="36000" marR="3600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B w="12700" cap="flat" cmpd="sng" algn="ctr">
                      <a:solidFill>
                        <a:schemeClr val="accent3"/>
                      </a:solidFill>
                      <a:prstDash val="solid"/>
                      <a:round/>
                      <a:headEnd type="none" w="med" len="med"/>
                      <a:tailEnd type="none" w="med" len="med"/>
                    </a:lnB>
                    <a:solidFill>
                      <a:schemeClr val="bg1"/>
                    </a:solidFill>
                  </a:tcPr>
                </a:tc>
                <a:tc>
                  <a:txBody>
                    <a:bodyPr/>
                    <a:lstStyle/>
                    <a:p>
                      <a:endParaRPr lang="en-GB" sz="1600" b="0" i="0" dirty="0">
                        <a:latin typeface="Poppins" pitchFamily="2" charset="77"/>
                        <a:ea typeface="Open Sans Light" panose="020B0306030504020204" pitchFamily="34" charset="0"/>
                        <a:cs typeface="Poppins" pitchFamily="2" charset="77"/>
                      </a:endParaRPr>
                    </a:p>
                  </a:txBody>
                  <a:tcPr marL="36000" marR="3600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B w="12700" cap="flat" cmpd="sng" algn="ctr">
                      <a:solidFill>
                        <a:schemeClr val="accent3"/>
                      </a:solidFill>
                      <a:prstDash val="solid"/>
                      <a:round/>
                      <a:headEnd type="none" w="med" len="med"/>
                      <a:tailEnd type="none" w="med" len="med"/>
                    </a:lnB>
                    <a:solidFill>
                      <a:schemeClr val="bg1"/>
                    </a:solidFill>
                  </a:tcPr>
                </a:tc>
                <a:tc>
                  <a:txBody>
                    <a:bodyPr/>
                    <a:lstStyle/>
                    <a:p>
                      <a:endParaRPr lang="en-GB" sz="1600" b="0" i="0" dirty="0">
                        <a:latin typeface="Poppins" pitchFamily="2" charset="77"/>
                        <a:ea typeface="Open Sans Light" panose="020B0306030504020204" pitchFamily="34" charset="0"/>
                        <a:cs typeface="Poppins" pitchFamily="2" charset="77"/>
                      </a:endParaRPr>
                    </a:p>
                  </a:txBody>
                  <a:tcPr marL="36000" marR="3600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B w="12700" cap="flat" cmpd="sng" algn="ctr">
                      <a:solidFill>
                        <a:schemeClr val="accent3"/>
                      </a:solidFill>
                      <a:prstDash val="solid"/>
                      <a:round/>
                      <a:headEnd type="none" w="med" len="med"/>
                      <a:tailEnd type="none" w="med" len="med"/>
                    </a:lnB>
                    <a:solidFill>
                      <a:schemeClr val="bg1"/>
                    </a:solidFill>
                  </a:tcPr>
                </a:tc>
                <a:tc>
                  <a:txBody>
                    <a:bodyPr/>
                    <a:lstStyle/>
                    <a:p>
                      <a:endParaRPr lang="en-GB" sz="1600" b="0" i="0" dirty="0">
                        <a:latin typeface="Poppins" pitchFamily="2" charset="77"/>
                        <a:ea typeface="Open Sans Light" panose="020B0306030504020204" pitchFamily="34" charset="0"/>
                        <a:cs typeface="Poppins" pitchFamily="2" charset="77"/>
                      </a:endParaRPr>
                    </a:p>
                  </a:txBody>
                  <a:tcPr marL="36000" marR="3600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B w="12700" cap="flat" cmpd="sng" algn="ctr">
                      <a:solidFill>
                        <a:schemeClr val="accent3"/>
                      </a:solidFill>
                      <a:prstDash val="solid"/>
                      <a:round/>
                      <a:headEnd type="none" w="med" len="med"/>
                      <a:tailEnd type="none" w="med" len="med"/>
                    </a:lnB>
                    <a:solidFill>
                      <a:schemeClr val="bg1"/>
                    </a:solidFill>
                  </a:tcPr>
                </a:tc>
                <a:tc>
                  <a:txBody>
                    <a:bodyPr/>
                    <a:lstStyle/>
                    <a:p>
                      <a:endParaRPr lang="en-GB" sz="1600" b="0" i="0" dirty="0">
                        <a:latin typeface="Poppins" pitchFamily="2" charset="77"/>
                        <a:ea typeface="Open Sans Light" panose="020B0306030504020204" pitchFamily="34" charset="0"/>
                        <a:cs typeface="Poppins" pitchFamily="2" charset="77"/>
                      </a:endParaRPr>
                    </a:p>
                  </a:txBody>
                  <a:tcPr marL="36000" marR="3600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B w="12700" cap="flat" cmpd="sng" algn="ctr">
                      <a:solidFill>
                        <a:schemeClr val="accent3"/>
                      </a:solidFill>
                      <a:prstDash val="solid"/>
                      <a:round/>
                      <a:headEnd type="none" w="med" len="med"/>
                      <a:tailEnd type="none" w="med" len="med"/>
                    </a:lnB>
                    <a:solidFill>
                      <a:schemeClr val="bg1"/>
                    </a:solidFill>
                  </a:tcPr>
                </a:tc>
                <a:tc>
                  <a:txBody>
                    <a:bodyPr/>
                    <a:lstStyle/>
                    <a:p>
                      <a:endParaRPr lang="en-GB" sz="1600" b="0" i="0" dirty="0">
                        <a:latin typeface="Poppins" pitchFamily="2" charset="77"/>
                        <a:ea typeface="Open Sans Light" panose="020B0306030504020204" pitchFamily="34" charset="0"/>
                        <a:cs typeface="Poppins" pitchFamily="2" charset="77"/>
                      </a:endParaRPr>
                    </a:p>
                  </a:txBody>
                  <a:tcPr marL="36000" marR="3600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3889039757"/>
                  </a:ext>
                </a:extLst>
              </a:tr>
            </a:tbl>
          </a:graphicData>
        </a:graphic>
      </p:graphicFrame>
      <p:sp>
        <p:nvSpPr>
          <p:cNvPr id="29" name="TextBox 28">
            <a:extLst>
              <a:ext uri="{FF2B5EF4-FFF2-40B4-BE49-F238E27FC236}">
                <a16:creationId xmlns:a16="http://schemas.microsoft.com/office/drawing/2014/main" id="{6B759A3A-AC68-C046-A59A-207A42A13D51}"/>
              </a:ext>
            </a:extLst>
          </p:cNvPr>
          <p:cNvSpPr txBox="1"/>
          <p:nvPr/>
        </p:nvSpPr>
        <p:spPr>
          <a:xfrm>
            <a:off x="526033" y="67135"/>
            <a:ext cx="8302281"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all" spc="0" normalizeH="0" noProof="0" dirty="0">
                <a:ln>
                  <a:noFill/>
                </a:ln>
                <a:solidFill>
                  <a:srgbClr val="274495"/>
                </a:solidFill>
                <a:effectLst/>
                <a:uLnTx/>
                <a:uFillTx/>
                <a:latin typeface="Poppins" pitchFamily="2" charset="77"/>
                <a:ea typeface="Open Sans Light" panose="020B0306030504020204" pitchFamily="34" charset="0"/>
                <a:cs typeface="Poppins" pitchFamily="2" charset="77"/>
              </a:rPr>
              <a:t>Theory of Change Diagram</a:t>
            </a:r>
          </a:p>
        </p:txBody>
      </p:sp>
      <p:grpSp>
        <p:nvGrpSpPr>
          <p:cNvPr id="2" name="Group 1">
            <a:extLst>
              <a:ext uri="{FF2B5EF4-FFF2-40B4-BE49-F238E27FC236}">
                <a16:creationId xmlns:a16="http://schemas.microsoft.com/office/drawing/2014/main" id="{4BD3BE2A-A140-704A-9D84-BCB79C417E2A}"/>
              </a:ext>
            </a:extLst>
          </p:cNvPr>
          <p:cNvGrpSpPr/>
          <p:nvPr/>
        </p:nvGrpSpPr>
        <p:grpSpPr>
          <a:xfrm>
            <a:off x="752187" y="2495506"/>
            <a:ext cx="10875194" cy="4032485"/>
            <a:chOff x="796301" y="2482669"/>
            <a:chExt cx="10875194" cy="4032485"/>
          </a:xfrm>
        </p:grpSpPr>
        <p:sp>
          <p:nvSpPr>
            <p:cNvPr id="5" name="Rounded Rectangle 4">
              <a:extLst>
                <a:ext uri="{FF2B5EF4-FFF2-40B4-BE49-F238E27FC236}">
                  <a16:creationId xmlns:a16="http://schemas.microsoft.com/office/drawing/2014/main" id="{CA6778FF-A94C-D143-93D7-433110ACE2A3}"/>
                </a:ext>
              </a:extLst>
            </p:cNvPr>
            <p:cNvSpPr/>
            <p:nvPr/>
          </p:nvSpPr>
          <p:spPr>
            <a:xfrm>
              <a:off x="801356" y="2482669"/>
              <a:ext cx="1513114" cy="101237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Poppins Light" pitchFamily="2" charset="77"/>
                  <a:ea typeface="Open Sans Light" panose="020B0306030504020204" pitchFamily="34" charset="0"/>
                  <a:cs typeface="Poppins Light" pitchFamily="2" charset="77"/>
                </a:rPr>
                <a:t>The Community Living Association, local businesses and training providers</a:t>
              </a:r>
            </a:p>
          </p:txBody>
        </p:sp>
        <p:sp>
          <p:nvSpPr>
            <p:cNvPr id="6" name="Rounded Rectangle 5">
              <a:extLst>
                <a:ext uri="{FF2B5EF4-FFF2-40B4-BE49-F238E27FC236}">
                  <a16:creationId xmlns:a16="http://schemas.microsoft.com/office/drawing/2014/main" id="{23B1F7A4-AF8C-C14E-907A-A8A29A53AB9C}"/>
                </a:ext>
              </a:extLst>
            </p:cNvPr>
            <p:cNvSpPr/>
            <p:nvPr/>
          </p:nvSpPr>
          <p:spPr>
            <a:xfrm>
              <a:off x="796301" y="3960306"/>
              <a:ext cx="1513114" cy="101237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kern="1200" cap="none" spc="0" normalizeH="0" noProof="0" dirty="0">
                  <a:ln>
                    <a:noFill/>
                  </a:ln>
                  <a:solidFill>
                    <a:prstClr val="white"/>
                  </a:solidFill>
                  <a:effectLst/>
                  <a:uLnTx/>
                  <a:uFillTx/>
                  <a:latin typeface="Poppins Light" pitchFamily="2" charset="77"/>
                  <a:ea typeface="Open Sans Light" panose="020B0306030504020204" pitchFamily="34" charset="0"/>
                  <a:cs typeface="Poppins Light" pitchFamily="2" charset="77"/>
                </a:rPr>
                <a:t>NCEC’s workers, volunteers and extended community</a:t>
              </a:r>
            </a:p>
          </p:txBody>
        </p:sp>
        <p:sp>
          <p:nvSpPr>
            <p:cNvPr id="7" name="Rounded Rectangle 6">
              <a:extLst>
                <a:ext uri="{FF2B5EF4-FFF2-40B4-BE49-F238E27FC236}">
                  <a16:creationId xmlns:a16="http://schemas.microsoft.com/office/drawing/2014/main" id="{787FF82E-8F6E-CE47-B543-01A05EACB9FB}"/>
                </a:ext>
              </a:extLst>
            </p:cNvPr>
            <p:cNvSpPr/>
            <p:nvPr/>
          </p:nvSpPr>
          <p:spPr>
            <a:xfrm>
              <a:off x="817903" y="5502782"/>
              <a:ext cx="1513114" cy="101237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dirty="0">
                  <a:solidFill>
                    <a:prstClr val="white"/>
                  </a:solidFill>
                  <a:latin typeface="Poppins Light" pitchFamily="2" charset="77"/>
                  <a:ea typeface="Open Sans Light" panose="020B0306030504020204" pitchFamily="34" charset="0"/>
                  <a:cs typeface="Poppins Light" pitchFamily="2" charset="77"/>
                </a:rPr>
                <a:t>NCEC social enterprise customers</a:t>
              </a:r>
              <a:endParaRPr kumimoji="0" lang="en-GB" sz="1050" b="0" i="0" u="none" strike="noStrike" kern="1200" cap="none" spc="0" normalizeH="0" baseline="0" noProof="0" dirty="0">
                <a:ln>
                  <a:noFill/>
                </a:ln>
                <a:solidFill>
                  <a:prstClr val="white"/>
                </a:solidFill>
                <a:effectLst/>
                <a:uLnTx/>
                <a:uFillTx/>
                <a:latin typeface="Poppins Light" pitchFamily="2" charset="77"/>
                <a:ea typeface="Open Sans Light" panose="020B0306030504020204" pitchFamily="34" charset="0"/>
                <a:cs typeface="Poppins Light" pitchFamily="2" charset="77"/>
              </a:endParaRPr>
            </a:p>
          </p:txBody>
        </p:sp>
        <p:sp>
          <p:nvSpPr>
            <p:cNvPr id="8" name="Rounded Rectangle 7">
              <a:extLst>
                <a:ext uri="{FF2B5EF4-FFF2-40B4-BE49-F238E27FC236}">
                  <a16:creationId xmlns:a16="http://schemas.microsoft.com/office/drawing/2014/main" id="{C31D066C-AF35-1143-9DE1-6729363DFCF6}"/>
                </a:ext>
              </a:extLst>
            </p:cNvPr>
            <p:cNvSpPr/>
            <p:nvPr/>
          </p:nvSpPr>
          <p:spPr>
            <a:xfrm>
              <a:off x="2619270" y="2482669"/>
              <a:ext cx="1513114" cy="1012372"/>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Poppins Light" pitchFamily="2" charset="77"/>
                  <a:ea typeface="Open Sans Light" panose="020B0306030504020204" pitchFamily="34" charset="0"/>
                  <a:cs typeface="Poppins Light" pitchFamily="2" charset="77"/>
                </a:rPr>
                <a:t>Support, training and paid employment </a:t>
              </a:r>
            </a:p>
          </p:txBody>
        </p:sp>
        <p:sp>
          <p:nvSpPr>
            <p:cNvPr id="9" name="Rounded Rectangle 8">
              <a:extLst>
                <a:ext uri="{FF2B5EF4-FFF2-40B4-BE49-F238E27FC236}">
                  <a16:creationId xmlns:a16="http://schemas.microsoft.com/office/drawing/2014/main" id="{1F3CD1C6-7917-394D-8341-F99B9F8C2866}"/>
                </a:ext>
              </a:extLst>
            </p:cNvPr>
            <p:cNvSpPr/>
            <p:nvPr/>
          </p:nvSpPr>
          <p:spPr>
            <a:xfrm>
              <a:off x="2641042" y="3977475"/>
              <a:ext cx="1513114" cy="1012372"/>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Poppins Light" pitchFamily="2" charset="77"/>
                  <a:ea typeface="Open Sans Light" panose="020B0306030504020204" pitchFamily="34" charset="0"/>
                  <a:cs typeface="Poppins Light" pitchFamily="2" charset="77"/>
                </a:rPr>
                <a:t>An open, collaborative and sharing community of people</a:t>
              </a:r>
            </a:p>
          </p:txBody>
        </p:sp>
        <p:sp>
          <p:nvSpPr>
            <p:cNvPr id="10" name="Rounded Rectangle 9">
              <a:extLst>
                <a:ext uri="{FF2B5EF4-FFF2-40B4-BE49-F238E27FC236}">
                  <a16:creationId xmlns:a16="http://schemas.microsoft.com/office/drawing/2014/main" id="{D6941A32-F75E-1C4F-9850-57494E946F37}"/>
                </a:ext>
              </a:extLst>
            </p:cNvPr>
            <p:cNvSpPr/>
            <p:nvPr/>
          </p:nvSpPr>
          <p:spPr>
            <a:xfrm>
              <a:off x="2651928" y="5502782"/>
              <a:ext cx="1513114" cy="1012372"/>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Poppins Light" pitchFamily="2" charset="77"/>
                  <a:ea typeface="Open Sans Light" panose="020B0306030504020204" pitchFamily="34" charset="0"/>
                  <a:cs typeface="Poppins Light" pitchFamily="2" charset="77"/>
                </a:rPr>
                <a:t>Diverse voices of NCEC workers and community members</a:t>
              </a:r>
            </a:p>
          </p:txBody>
        </p:sp>
        <p:sp>
          <p:nvSpPr>
            <p:cNvPr id="11" name="Rounded Rectangle 10">
              <a:extLst>
                <a:ext uri="{FF2B5EF4-FFF2-40B4-BE49-F238E27FC236}">
                  <a16:creationId xmlns:a16="http://schemas.microsoft.com/office/drawing/2014/main" id="{198284E2-8955-9341-9388-073222F78330}"/>
                </a:ext>
              </a:extLst>
            </p:cNvPr>
            <p:cNvSpPr/>
            <p:nvPr/>
          </p:nvSpPr>
          <p:spPr>
            <a:xfrm>
              <a:off x="4502498" y="2482669"/>
              <a:ext cx="1513114" cy="1012372"/>
            </a:xfrm>
            <a:prstGeom prst="roundRect">
              <a:avLst/>
            </a:prstGeom>
            <a:solidFill>
              <a:srgbClr val="CC448E"/>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Poppins Light" pitchFamily="2" charset="77"/>
                  <a:ea typeface="Open Sans Light" panose="020B0306030504020204" pitchFamily="34" charset="0"/>
                  <a:cs typeface="Poppins Light" pitchFamily="2" charset="77"/>
                </a:rPr>
                <a:t>Running social enterprises that  provide jobs, training and work experience.</a:t>
              </a:r>
            </a:p>
          </p:txBody>
        </p:sp>
        <p:sp>
          <p:nvSpPr>
            <p:cNvPr id="12" name="Rounded Rectangle 11">
              <a:extLst>
                <a:ext uri="{FF2B5EF4-FFF2-40B4-BE49-F238E27FC236}">
                  <a16:creationId xmlns:a16="http://schemas.microsoft.com/office/drawing/2014/main" id="{822D8007-BDD9-744D-90BE-F21EDAC6DF62}"/>
                </a:ext>
              </a:extLst>
            </p:cNvPr>
            <p:cNvSpPr/>
            <p:nvPr/>
          </p:nvSpPr>
          <p:spPr>
            <a:xfrm>
              <a:off x="4502498" y="4002420"/>
              <a:ext cx="1513114" cy="1012372"/>
            </a:xfrm>
            <a:prstGeom prst="roundRect">
              <a:avLst/>
            </a:prstGeom>
            <a:solidFill>
              <a:srgbClr val="CC448E"/>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Poppins Light" pitchFamily="2" charset="77"/>
                  <a:ea typeface="Open Sans Light" panose="020B0306030504020204" pitchFamily="34" charset="0"/>
                  <a:cs typeface="Poppins Light" pitchFamily="2" charset="77"/>
                </a:rPr>
                <a:t>Creating a diverse community where people can connect, learn skills and start projects.</a:t>
              </a:r>
            </a:p>
          </p:txBody>
        </p:sp>
        <p:sp>
          <p:nvSpPr>
            <p:cNvPr id="13" name="Rounded Rectangle 12">
              <a:extLst>
                <a:ext uri="{FF2B5EF4-FFF2-40B4-BE49-F238E27FC236}">
                  <a16:creationId xmlns:a16="http://schemas.microsoft.com/office/drawing/2014/main" id="{1662AB33-6C61-D14A-9644-6E1254C00085}"/>
                </a:ext>
              </a:extLst>
            </p:cNvPr>
            <p:cNvSpPr/>
            <p:nvPr/>
          </p:nvSpPr>
          <p:spPr>
            <a:xfrm>
              <a:off x="4524268" y="5502782"/>
              <a:ext cx="1513114" cy="1012372"/>
            </a:xfrm>
            <a:prstGeom prst="roundRect">
              <a:avLst/>
            </a:prstGeom>
            <a:solidFill>
              <a:srgbClr val="CC448E"/>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defRPr/>
              </a:pPr>
              <a:r>
                <a:rPr lang="en-GB" sz="1050" dirty="0">
                  <a:solidFill>
                    <a:prstClr val="white"/>
                  </a:solidFill>
                  <a:latin typeface="Poppins Light" pitchFamily="2" charset="77"/>
                  <a:ea typeface="Open Sans Light" panose="020B0306030504020204" pitchFamily="34" charset="0"/>
                  <a:cs typeface="Poppins Light" pitchFamily="2" charset="77"/>
                </a:rPr>
                <a:t>Promoting NCEC and advocating for people with disabilities.</a:t>
              </a:r>
              <a:endParaRPr kumimoji="0" lang="en-GB" sz="1050" b="0" i="0" u="none" strike="noStrike" kern="1200" cap="none" spc="0" normalizeH="0" baseline="0" noProof="0" dirty="0">
                <a:ln>
                  <a:noFill/>
                </a:ln>
                <a:solidFill>
                  <a:prstClr val="white"/>
                </a:solidFill>
                <a:effectLst/>
                <a:uLnTx/>
                <a:uFillTx/>
                <a:latin typeface="Poppins Light" pitchFamily="2" charset="77"/>
                <a:ea typeface="Open Sans Light" panose="020B0306030504020204" pitchFamily="34" charset="0"/>
                <a:cs typeface="Poppins Light" pitchFamily="2" charset="77"/>
              </a:endParaRPr>
            </a:p>
          </p:txBody>
        </p:sp>
        <p:sp>
          <p:nvSpPr>
            <p:cNvPr id="16" name="TextBox 15">
              <a:extLst>
                <a:ext uri="{FF2B5EF4-FFF2-40B4-BE49-F238E27FC236}">
                  <a16:creationId xmlns:a16="http://schemas.microsoft.com/office/drawing/2014/main" id="{23730097-9B41-D74E-B135-9E1B1E0D6492}"/>
                </a:ext>
              </a:extLst>
            </p:cNvPr>
            <p:cNvSpPr txBox="1"/>
            <p:nvPr/>
          </p:nvSpPr>
          <p:spPr>
            <a:xfrm>
              <a:off x="1008183" y="3536753"/>
              <a:ext cx="1164771"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Poppins Light" pitchFamily="2" charset="77"/>
                  <a:ea typeface="Open Sans Light" panose="020B0306030504020204" pitchFamily="34" charset="0"/>
                  <a:cs typeface="Poppins Light" pitchFamily="2" charset="77"/>
                </a:rPr>
                <a:t>+</a:t>
              </a:r>
            </a:p>
          </p:txBody>
        </p:sp>
        <p:sp>
          <p:nvSpPr>
            <p:cNvPr id="17" name="TextBox 16">
              <a:extLst>
                <a:ext uri="{FF2B5EF4-FFF2-40B4-BE49-F238E27FC236}">
                  <a16:creationId xmlns:a16="http://schemas.microsoft.com/office/drawing/2014/main" id="{E9CBA2A9-27F6-E446-B831-0D8737E3DB01}"/>
                </a:ext>
              </a:extLst>
            </p:cNvPr>
            <p:cNvSpPr txBox="1"/>
            <p:nvPr/>
          </p:nvSpPr>
          <p:spPr>
            <a:xfrm>
              <a:off x="1008183" y="5072293"/>
              <a:ext cx="1164771"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Poppins Light" pitchFamily="2" charset="77"/>
                  <a:ea typeface="Open Sans Light" panose="020B0306030504020204" pitchFamily="34" charset="0"/>
                  <a:cs typeface="Poppins Light" pitchFamily="2" charset="77"/>
                </a:rPr>
                <a:t>+</a:t>
              </a:r>
            </a:p>
          </p:txBody>
        </p:sp>
        <p:sp>
          <p:nvSpPr>
            <p:cNvPr id="18" name="TextBox 17">
              <a:extLst>
                <a:ext uri="{FF2B5EF4-FFF2-40B4-BE49-F238E27FC236}">
                  <a16:creationId xmlns:a16="http://schemas.microsoft.com/office/drawing/2014/main" id="{B5B5774B-7544-CD4B-A5C3-DEC262A9199F}"/>
                </a:ext>
              </a:extLst>
            </p:cNvPr>
            <p:cNvSpPr txBox="1"/>
            <p:nvPr/>
          </p:nvSpPr>
          <p:spPr>
            <a:xfrm>
              <a:off x="2847869" y="3547312"/>
              <a:ext cx="1164771"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Poppins Light" pitchFamily="2" charset="77"/>
                  <a:ea typeface="Open Sans Light" panose="020B0306030504020204" pitchFamily="34" charset="0"/>
                  <a:cs typeface="Poppins Light" pitchFamily="2" charset="77"/>
                </a:rPr>
                <a:t>+</a:t>
              </a:r>
            </a:p>
          </p:txBody>
        </p:sp>
        <p:sp>
          <p:nvSpPr>
            <p:cNvPr id="19" name="TextBox 18">
              <a:extLst>
                <a:ext uri="{FF2B5EF4-FFF2-40B4-BE49-F238E27FC236}">
                  <a16:creationId xmlns:a16="http://schemas.microsoft.com/office/drawing/2014/main" id="{3887BBFF-1F75-554F-98E4-D373819BED79}"/>
                </a:ext>
              </a:extLst>
            </p:cNvPr>
            <p:cNvSpPr txBox="1"/>
            <p:nvPr/>
          </p:nvSpPr>
          <p:spPr>
            <a:xfrm>
              <a:off x="2847869" y="5082198"/>
              <a:ext cx="1164771"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Poppins Light" pitchFamily="2" charset="77"/>
                  <a:ea typeface="Open Sans Light" panose="020B0306030504020204" pitchFamily="34" charset="0"/>
                  <a:cs typeface="Poppins Light" pitchFamily="2" charset="77"/>
                </a:rPr>
                <a:t>+</a:t>
              </a:r>
            </a:p>
          </p:txBody>
        </p:sp>
        <p:sp>
          <p:nvSpPr>
            <p:cNvPr id="20" name="Rounded Rectangle 19">
              <a:extLst>
                <a:ext uri="{FF2B5EF4-FFF2-40B4-BE49-F238E27FC236}">
                  <a16:creationId xmlns:a16="http://schemas.microsoft.com/office/drawing/2014/main" id="{FA083BBC-DD9A-6D48-91AE-1D4D87BA5D73}"/>
                </a:ext>
              </a:extLst>
            </p:cNvPr>
            <p:cNvSpPr/>
            <p:nvPr/>
          </p:nvSpPr>
          <p:spPr>
            <a:xfrm>
              <a:off x="6374841" y="2482669"/>
              <a:ext cx="1513114" cy="1012372"/>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dirty="0">
                  <a:solidFill>
                    <a:prstClr val="white"/>
                  </a:solidFill>
                  <a:latin typeface="Poppins Light" pitchFamily="2" charset="77"/>
                  <a:ea typeface="Open Sans Light" panose="020B0306030504020204" pitchFamily="34" charset="0"/>
                  <a:cs typeface="Poppins Light" pitchFamily="2" charset="77"/>
                </a:rPr>
                <a:t>People with barriers to employment  engage in their communities and build independence</a:t>
              </a:r>
              <a:endParaRPr kumimoji="0" lang="en-GB" sz="1050" b="0" i="0" u="none" strike="noStrike" kern="1200" cap="none" spc="0" normalizeH="0" baseline="0" noProof="0" dirty="0">
                <a:ln>
                  <a:noFill/>
                </a:ln>
                <a:solidFill>
                  <a:prstClr val="white"/>
                </a:solidFill>
                <a:effectLst/>
                <a:uLnTx/>
                <a:uFillTx/>
                <a:latin typeface="Poppins Light" pitchFamily="2" charset="77"/>
                <a:ea typeface="Open Sans Light" panose="020B0306030504020204" pitchFamily="34" charset="0"/>
                <a:cs typeface="Poppins Light" pitchFamily="2" charset="77"/>
              </a:endParaRPr>
            </a:p>
          </p:txBody>
        </p:sp>
        <p:sp>
          <p:nvSpPr>
            <p:cNvPr id="21" name="Rounded Rectangle 20">
              <a:extLst>
                <a:ext uri="{FF2B5EF4-FFF2-40B4-BE49-F238E27FC236}">
                  <a16:creationId xmlns:a16="http://schemas.microsoft.com/office/drawing/2014/main" id="{8C41A1F8-62B9-6B4D-A130-794897411EE0}"/>
                </a:ext>
              </a:extLst>
            </p:cNvPr>
            <p:cNvSpPr/>
            <p:nvPr/>
          </p:nvSpPr>
          <p:spPr>
            <a:xfrm>
              <a:off x="6374841" y="3988361"/>
              <a:ext cx="1513114" cy="1012372"/>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AU" sz="1050" dirty="0">
                  <a:latin typeface="Poppins" pitchFamily="2" charset="77"/>
                  <a:cs typeface="Poppins" pitchFamily="2" charset="77"/>
                </a:rPr>
                <a:t>New community projects, small businesses and social enterprises are created</a:t>
              </a:r>
            </a:p>
          </p:txBody>
        </p:sp>
        <p:sp>
          <p:nvSpPr>
            <p:cNvPr id="22" name="Rounded Rectangle 21">
              <a:extLst>
                <a:ext uri="{FF2B5EF4-FFF2-40B4-BE49-F238E27FC236}">
                  <a16:creationId xmlns:a16="http://schemas.microsoft.com/office/drawing/2014/main" id="{DB39A13A-101B-3545-BEFB-E52D61D6F825}"/>
                </a:ext>
              </a:extLst>
            </p:cNvPr>
            <p:cNvSpPr/>
            <p:nvPr/>
          </p:nvSpPr>
          <p:spPr>
            <a:xfrm>
              <a:off x="6374841" y="5502782"/>
              <a:ext cx="1513114" cy="1012372"/>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Poppins Light" pitchFamily="2" charset="77"/>
                  <a:ea typeface="Open Sans Light" panose="020B0306030504020204" pitchFamily="34" charset="0"/>
                  <a:cs typeface="Poppins Light" pitchFamily="2" charset="77"/>
                </a:rPr>
                <a:t>People can learn from those with barriers to employment</a:t>
              </a:r>
            </a:p>
          </p:txBody>
        </p:sp>
        <p:sp>
          <p:nvSpPr>
            <p:cNvPr id="23" name="Rounded Rectangle 22">
              <a:extLst>
                <a:ext uri="{FF2B5EF4-FFF2-40B4-BE49-F238E27FC236}">
                  <a16:creationId xmlns:a16="http://schemas.microsoft.com/office/drawing/2014/main" id="{2E4CF91B-B635-5142-AEBA-9A2DFD52AAC5}"/>
                </a:ext>
              </a:extLst>
            </p:cNvPr>
            <p:cNvSpPr/>
            <p:nvPr/>
          </p:nvSpPr>
          <p:spPr>
            <a:xfrm>
              <a:off x="8290723" y="3978046"/>
              <a:ext cx="1513114" cy="1012372"/>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AU" sz="1050" dirty="0">
                  <a:solidFill>
                    <a:schemeClr val="bg1"/>
                  </a:solidFill>
                  <a:latin typeface="Poppins" pitchFamily="2" charset="77"/>
                  <a:cs typeface="Poppins" pitchFamily="2" charset="77"/>
                </a:rPr>
                <a:t>A culture of collective help, collaboration and knowledge-sharing in business</a:t>
              </a:r>
            </a:p>
          </p:txBody>
        </p:sp>
        <p:sp>
          <p:nvSpPr>
            <p:cNvPr id="24" name="Rounded Rectangle 23">
              <a:extLst>
                <a:ext uri="{FF2B5EF4-FFF2-40B4-BE49-F238E27FC236}">
                  <a16:creationId xmlns:a16="http://schemas.microsoft.com/office/drawing/2014/main" id="{03E88BA6-88B2-A646-8739-78959AB45213}"/>
                </a:ext>
              </a:extLst>
            </p:cNvPr>
            <p:cNvSpPr/>
            <p:nvPr/>
          </p:nvSpPr>
          <p:spPr>
            <a:xfrm>
              <a:off x="10158381" y="3967243"/>
              <a:ext cx="1513114" cy="1012372"/>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AU" sz="1050" dirty="0">
                  <a:solidFill>
                    <a:schemeClr val="bg1"/>
                  </a:solidFill>
                  <a:latin typeface="Poppins" pitchFamily="2" charset="77"/>
                  <a:cs typeface="Poppins" pitchFamily="2" charset="77"/>
                </a:rPr>
                <a:t>Workplaces and communities are diverse and welcoming</a:t>
              </a:r>
            </a:p>
          </p:txBody>
        </p:sp>
        <p:sp>
          <p:nvSpPr>
            <p:cNvPr id="25" name="Rounded Rectangle 24">
              <a:extLst>
                <a:ext uri="{FF2B5EF4-FFF2-40B4-BE49-F238E27FC236}">
                  <a16:creationId xmlns:a16="http://schemas.microsoft.com/office/drawing/2014/main" id="{A92E824F-6E73-B14D-A120-3CFEF3D37BE1}"/>
                </a:ext>
              </a:extLst>
            </p:cNvPr>
            <p:cNvSpPr/>
            <p:nvPr/>
          </p:nvSpPr>
          <p:spPr>
            <a:xfrm>
              <a:off x="8290723" y="5502782"/>
              <a:ext cx="1513114" cy="1012372"/>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AU" sz="1050" dirty="0">
                  <a:solidFill>
                    <a:schemeClr val="bg1"/>
                  </a:solidFill>
                  <a:latin typeface="Poppins" pitchFamily="2" charset="77"/>
                  <a:cs typeface="Poppins" pitchFamily="2" charset="77"/>
                </a:rPr>
                <a:t>Communities are more inclusive and inviting for people who experience disadvantage</a:t>
              </a:r>
            </a:p>
          </p:txBody>
        </p:sp>
        <p:sp>
          <p:nvSpPr>
            <p:cNvPr id="27" name="Rounded Rectangle 26">
              <a:extLst>
                <a:ext uri="{FF2B5EF4-FFF2-40B4-BE49-F238E27FC236}">
                  <a16:creationId xmlns:a16="http://schemas.microsoft.com/office/drawing/2014/main" id="{B342C54F-9165-6C47-BDC4-03D4873EF3B3}"/>
                </a:ext>
              </a:extLst>
            </p:cNvPr>
            <p:cNvSpPr/>
            <p:nvPr/>
          </p:nvSpPr>
          <p:spPr>
            <a:xfrm>
              <a:off x="8247178" y="2482669"/>
              <a:ext cx="1513114" cy="1012372"/>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Poppins Light" pitchFamily="2" charset="77"/>
                  <a:ea typeface="Open Sans Light" panose="020B0306030504020204" pitchFamily="34" charset="0"/>
                  <a:cs typeface="Poppins Light" pitchFamily="2" charset="77"/>
                </a:rPr>
                <a:t>A more fulfilling and self-determined life for people with disabilities</a:t>
              </a:r>
            </a:p>
          </p:txBody>
        </p:sp>
        <p:sp>
          <p:nvSpPr>
            <p:cNvPr id="30" name="TextBox 29">
              <a:extLst>
                <a:ext uri="{FF2B5EF4-FFF2-40B4-BE49-F238E27FC236}">
                  <a16:creationId xmlns:a16="http://schemas.microsoft.com/office/drawing/2014/main" id="{D6961A00-B257-D245-B8FC-DE4FD5368C30}"/>
                </a:ext>
              </a:extLst>
            </p:cNvPr>
            <p:cNvSpPr txBox="1"/>
            <p:nvPr/>
          </p:nvSpPr>
          <p:spPr>
            <a:xfrm>
              <a:off x="6535223" y="3557073"/>
              <a:ext cx="1164771"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Poppins Light" pitchFamily="2" charset="77"/>
                  <a:ea typeface="Open Sans Light" panose="020B0306030504020204" pitchFamily="34" charset="0"/>
                  <a:cs typeface="Poppins Light" pitchFamily="2" charset="77"/>
                </a:rPr>
                <a:t>+</a:t>
              </a:r>
            </a:p>
          </p:txBody>
        </p:sp>
        <p:sp>
          <p:nvSpPr>
            <p:cNvPr id="31" name="TextBox 30">
              <a:extLst>
                <a:ext uri="{FF2B5EF4-FFF2-40B4-BE49-F238E27FC236}">
                  <a16:creationId xmlns:a16="http://schemas.microsoft.com/office/drawing/2014/main" id="{3AFFE289-D3D9-8746-9C8A-5A51F55A6EA9}"/>
                </a:ext>
              </a:extLst>
            </p:cNvPr>
            <p:cNvSpPr txBox="1"/>
            <p:nvPr/>
          </p:nvSpPr>
          <p:spPr>
            <a:xfrm>
              <a:off x="6535223" y="5092613"/>
              <a:ext cx="1164771"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Poppins Light" pitchFamily="2" charset="77"/>
                  <a:ea typeface="Open Sans Light" panose="020B0306030504020204" pitchFamily="34" charset="0"/>
                  <a:cs typeface="Poppins Light" pitchFamily="2" charset="77"/>
                </a:rPr>
                <a:t>+</a:t>
              </a:r>
            </a:p>
          </p:txBody>
        </p:sp>
        <p:sp>
          <p:nvSpPr>
            <p:cNvPr id="32" name="TextBox 31">
              <a:extLst>
                <a:ext uri="{FF2B5EF4-FFF2-40B4-BE49-F238E27FC236}">
                  <a16:creationId xmlns:a16="http://schemas.microsoft.com/office/drawing/2014/main" id="{26BF5EF1-4BEE-2744-8DAA-31F0CFA23751}"/>
                </a:ext>
              </a:extLst>
            </p:cNvPr>
            <p:cNvSpPr txBox="1"/>
            <p:nvPr/>
          </p:nvSpPr>
          <p:spPr>
            <a:xfrm>
              <a:off x="8461990" y="3543259"/>
              <a:ext cx="1164771"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Poppins Light" pitchFamily="2" charset="77"/>
                  <a:ea typeface="Open Sans Light" panose="020B0306030504020204" pitchFamily="34" charset="0"/>
                  <a:cs typeface="Poppins Light" pitchFamily="2" charset="77"/>
                </a:rPr>
                <a:t>+</a:t>
              </a:r>
            </a:p>
          </p:txBody>
        </p:sp>
        <p:sp>
          <p:nvSpPr>
            <p:cNvPr id="33" name="TextBox 32">
              <a:extLst>
                <a:ext uri="{FF2B5EF4-FFF2-40B4-BE49-F238E27FC236}">
                  <a16:creationId xmlns:a16="http://schemas.microsoft.com/office/drawing/2014/main" id="{6BB5BB9D-D38A-2644-BB8C-ECA06A223AD3}"/>
                </a:ext>
              </a:extLst>
            </p:cNvPr>
            <p:cNvSpPr txBox="1"/>
            <p:nvPr/>
          </p:nvSpPr>
          <p:spPr>
            <a:xfrm>
              <a:off x="8461990" y="5078145"/>
              <a:ext cx="1164771"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Poppins Light" pitchFamily="2" charset="77"/>
                  <a:ea typeface="Open Sans Light" panose="020B0306030504020204" pitchFamily="34" charset="0"/>
                  <a:cs typeface="Poppins Light" pitchFamily="2" charset="77"/>
                </a:rPr>
                <a:t>+</a:t>
              </a:r>
            </a:p>
          </p:txBody>
        </p:sp>
        <p:sp>
          <p:nvSpPr>
            <p:cNvPr id="34" name="Rounded Rectangle 23">
              <a:extLst>
                <a:ext uri="{FF2B5EF4-FFF2-40B4-BE49-F238E27FC236}">
                  <a16:creationId xmlns:a16="http://schemas.microsoft.com/office/drawing/2014/main" id="{9A7F874B-791E-4C66-9FCB-886473B3E952}"/>
                </a:ext>
              </a:extLst>
            </p:cNvPr>
            <p:cNvSpPr/>
            <p:nvPr/>
          </p:nvSpPr>
          <p:spPr>
            <a:xfrm>
              <a:off x="10158381" y="2482669"/>
              <a:ext cx="1513114" cy="1012372"/>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AU" sz="1050" dirty="0">
                  <a:solidFill>
                    <a:schemeClr val="bg1"/>
                  </a:solidFill>
                  <a:latin typeface="Poppins" pitchFamily="2" charset="77"/>
                  <a:cs typeface="Poppins" pitchFamily="2" charset="77"/>
                </a:rPr>
                <a:t>A socially inclusive and equitable world for everyone</a:t>
              </a:r>
            </a:p>
          </p:txBody>
        </p:sp>
        <p:sp>
          <p:nvSpPr>
            <p:cNvPr id="38" name="TextBox 37">
              <a:extLst>
                <a:ext uri="{FF2B5EF4-FFF2-40B4-BE49-F238E27FC236}">
                  <a16:creationId xmlns:a16="http://schemas.microsoft.com/office/drawing/2014/main" id="{07BD0EE4-2796-473E-924A-5A96A29BAB29}"/>
                </a:ext>
              </a:extLst>
            </p:cNvPr>
            <p:cNvSpPr txBox="1"/>
            <p:nvPr/>
          </p:nvSpPr>
          <p:spPr>
            <a:xfrm>
              <a:off x="10332552" y="3543259"/>
              <a:ext cx="1164771"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Poppins Light" pitchFamily="2" charset="77"/>
                  <a:ea typeface="Open Sans Light" panose="020B0306030504020204" pitchFamily="34" charset="0"/>
                  <a:cs typeface="Poppins Light" pitchFamily="2" charset="77"/>
                </a:rPr>
                <a:t>+</a:t>
              </a:r>
            </a:p>
          </p:txBody>
        </p:sp>
        <p:sp>
          <p:nvSpPr>
            <p:cNvPr id="40" name="Rounded Rectangle 23">
              <a:extLst>
                <a:ext uri="{FF2B5EF4-FFF2-40B4-BE49-F238E27FC236}">
                  <a16:creationId xmlns:a16="http://schemas.microsoft.com/office/drawing/2014/main" id="{1E6FB961-24A7-4EB3-9E72-5EEFFC31A576}"/>
                </a:ext>
              </a:extLst>
            </p:cNvPr>
            <p:cNvSpPr/>
            <p:nvPr/>
          </p:nvSpPr>
          <p:spPr>
            <a:xfrm>
              <a:off x="10158381" y="5502782"/>
              <a:ext cx="1513114" cy="1012372"/>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AU" sz="1050" dirty="0">
                  <a:solidFill>
                    <a:schemeClr val="bg1"/>
                  </a:solidFill>
                  <a:latin typeface="Poppins" pitchFamily="2" charset="77"/>
                  <a:cs typeface="Poppins" pitchFamily="2" charset="77"/>
                </a:rPr>
                <a:t>Employment of people with barriers is normal business practice.</a:t>
              </a:r>
            </a:p>
          </p:txBody>
        </p:sp>
        <p:sp>
          <p:nvSpPr>
            <p:cNvPr id="41" name="TextBox 40">
              <a:extLst>
                <a:ext uri="{FF2B5EF4-FFF2-40B4-BE49-F238E27FC236}">
                  <a16:creationId xmlns:a16="http://schemas.microsoft.com/office/drawing/2014/main" id="{633E4DA7-8B6B-4CB2-8615-85118C5F4F10}"/>
                </a:ext>
              </a:extLst>
            </p:cNvPr>
            <p:cNvSpPr txBox="1"/>
            <p:nvPr/>
          </p:nvSpPr>
          <p:spPr>
            <a:xfrm>
              <a:off x="10332552" y="5078145"/>
              <a:ext cx="1164771"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Poppins Light" pitchFamily="2" charset="77"/>
                  <a:ea typeface="Open Sans Light" panose="020B0306030504020204" pitchFamily="34" charset="0"/>
                  <a:cs typeface="Poppins Light" pitchFamily="2" charset="77"/>
                </a:rPr>
                <a:t>+</a:t>
              </a:r>
            </a:p>
          </p:txBody>
        </p:sp>
      </p:grpSp>
      <p:sp>
        <p:nvSpPr>
          <p:cNvPr id="35" name="TextBox 34">
            <a:extLst>
              <a:ext uri="{FF2B5EF4-FFF2-40B4-BE49-F238E27FC236}">
                <a16:creationId xmlns:a16="http://schemas.microsoft.com/office/drawing/2014/main" id="{F558A69E-3FFE-437A-AD90-5D28B3ECD66F}"/>
              </a:ext>
            </a:extLst>
          </p:cNvPr>
          <p:cNvSpPr txBox="1"/>
          <p:nvPr/>
        </p:nvSpPr>
        <p:spPr>
          <a:xfrm>
            <a:off x="511626" y="674131"/>
            <a:ext cx="11066085"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306030504020204" pitchFamily="34" charset="0"/>
                <a:cs typeface="Calibri" panose="020F0502020204030204" pitchFamily="34" charset="0"/>
              </a:rPr>
              <a:t>The diagram below aims to summarise the key elements from NCEC’s detailed Theory of Change. It shows the most important parts of the Theory of Change, including how different stakeholders contribute to NCEC’s work. </a:t>
            </a:r>
          </a:p>
        </p:txBody>
      </p:sp>
      <p:sp>
        <p:nvSpPr>
          <p:cNvPr id="36" name="TextBox 35">
            <a:extLst>
              <a:ext uri="{FF2B5EF4-FFF2-40B4-BE49-F238E27FC236}">
                <a16:creationId xmlns:a16="http://schemas.microsoft.com/office/drawing/2014/main" id="{B19201D3-2F9D-45A0-AA25-520FB4BF064A}"/>
              </a:ext>
            </a:extLst>
          </p:cNvPr>
          <p:cNvSpPr txBox="1"/>
          <p:nvPr/>
        </p:nvSpPr>
        <p:spPr>
          <a:xfrm>
            <a:off x="4608456" y="3589844"/>
            <a:ext cx="1164771"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Poppins Light" pitchFamily="2" charset="77"/>
                <a:ea typeface="Open Sans Light" panose="020B0306030504020204" pitchFamily="34" charset="0"/>
                <a:cs typeface="Poppins Light" pitchFamily="2" charset="77"/>
              </a:rPr>
              <a:t>+</a:t>
            </a:r>
          </a:p>
        </p:txBody>
      </p:sp>
      <p:sp>
        <p:nvSpPr>
          <p:cNvPr id="37" name="TextBox 36">
            <a:extLst>
              <a:ext uri="{FF2B5EF4-FFF2-40B4-BE49-F238E27FC236}">
                <a16:creationId xmlns:a16="http://schemas.microsoft.com/office/drawing/2014/main" id="{5B66F0BC-D6CD-4654-97DA-7F9074DABC12}"/>
              </a:ext>
            </a:extLst>
          </p:cNvPr>
          <p:cNvSpPr txBox="1"/>
          <p:nvPr/>
        </p:nvSpPr>
        <p:spPr>
          <a:xfrm>
            <a:off x="4632555" y="5117938"/>
            <a:ext cx="1164771"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Poppins Light" pitchFamily="2" charset="77"/>
                <a:ea typeface="Open Sans Light" panose="020B0306030504020204" pitchFamily="34" charset="0"/>
                <a:cs typeface="Poppins Light" pitchFamily="2" charset="77"/>
              </a:rPr>
              <a:t>+</a:t>
            </a:r>
          </a:p>
        </p:txBody>
      </p:sp>
    </p:spTree>
    <p:extLst>
      <p:ext uri="{BB962C8B-B14F-4D97-AF65-F5344CB8AC3E}">
        <p14:creationId xmlns:p14="http://schemas.microsoft.com/office/powerpoint/2010/main" val="2787032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F57279">
                <a:alpha val="35000"/>
              </a:srgbClr>
            </a:gs>
            <a:gs pos="100000">
              <a:srgbClr val="264698"/>
            </a:gs>
          </a:gsLst>
          <a:lin ang="2700000" scaled="1"/>
        </a:gradFill>
        <a:effectLst/>
      </p:bgPr>
    </p:bg>
    <p:spTree>
      <p:nvGrpSpPr>
        <p:cNvPr id="1" name=""/>
        <p:cNvGrpSpPr/>
        <p:nvPr/>
      </p:nvGrpSpPr>
      <p:grpSpPr>
        <a:xfrm>
          <a:off x="0" y="0"/>
          <a:ext cx="0" cy="0"/>
          <a:chOff x="0" y="0"/>
          <a:chExt cx="0" cy="0"/>
        </a:xfrm>
      </p:grpSpPr>
      <p:sp>
        <p:nvSpPr>
          <p:cNvPr id="16" name="TextBox 15"/>
          <p:cNvSpPr txBox="1"/>
          <p:nvPr/>
        </p:nvSpPr>
        <p:spPr>
          <a:xfrm>
            <a:off x="89659" y="527123"/>
            <a:ext cx="12102341" cy="707886"/>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prstClr val="white"/>
                </a:solidFill>
                <a:effectLst/>
                <a:uLnTx/>
                <a:uFillTx/>
                <a:latin typeface="Poppins Medium" pitchFamily="2" charset="77"/>
                <a:ea typeface="+mn-ea"/>
                <a:cs typeface="Poppins Medium" pitchFamily="2" charset="77"/>
              </a:rPr>
              <a:t>THEORY OF CHANGE “GOLDEN THREAD”</a:t>
            </a:r>
          </a:p>
        </p:txBody>
      </p:sp>
      <p:pic>
        <p:nvPicPr>
          <p:cNvPr id="11" name="Picture 10" descr="Logo, company name&#10;&#10;Description automatically generated">
            <a:extLst>
              <a:ext uri="{FF2B5EF4-FFF2-40B4-BE49-F238E27FC236}">
                <a16:creationId xmlns:a16="http://schemas.microsoft.com/office/drawing/2014/main" id="{D6425CA0-C018-9B49-860B-0DF7F2204D8F}"/>
              </a:ext>
            </a:extLst>
          </p:cNvPr>
          <p:cNvPicPr>
            <a:picLocks noChangeAspect="1"/>
          </p:cNvPicPr>
          <p:nvPr/>
        </p:nvPicPr>
        <p:blipFill>
          <a:blip r:embed="rId3"/>
          <a:stretch>
            <a:fillRect/>
          </a:stretch>
        </p:blipFill>
        <p:spPr>
          <a:xfrm>
            <a:off x="89659" y="6052454"/>
            <a:ext cx="805546" cy="805546"/>
          </a:xfrm>
          <a:prstGeom prst="rect">
            <a:avLst/>
          </a:prstGeom>
        </p:spPr>
      </p:pic>
      <p:pic>
        <p:nvPicPr>
          <p:cNvPr id="12" name="Picture 11" descr="Icon&#10;&#10;Description automatically generated">
            <a:extLst>
              <a:ext uri="{FF2B5EF4-FFF2-40B4-BE49-F238E27FC236}">
                <a16:creationId xmlns:a16="http://schemas.microsoft.com/office/drawing/2014/main" id="{578F95F8-CFBC-B844-B289-7BAA7F039303}"/>
              </a:ext>
            </a:extLst>
          </p:cNvPr>
          <p:cNvPicPr>
            <a:picLocks noChangeAspect="1"/>
          </p:cNvPicPr>
          <p:nvPr/>
        </p:nvPicPr>
        <p:blipFill rotWithShape="1">
          <a:blip r:embed="rId4">
            <a:alphaModFix amt="40000"/>
          </a:blip>
          <a:srcRect l="10364" t="-7669" r="29374" b="40620"/>
          <a:stretch/>
        </p:blipFill>
        <p:spPr>
          <a:xfrm>
            <a:off x="9850062" y="4673600"/>
            <a:ext cx="2341938" cy="2184399"/>
          </a:xfrm>
          <a:prstGeom prst="rect">
            <a:avLst/>
          </a:prstGeom>
        </p:spPr>
      </p:pic>
      <p:sp>
        <p:nvSpPr>
          <p:cNvPr id="3" name="Rectangle 2"/>
          <p:cNvSpPr/>
          <p:nvPr/>
        </p:nvSpPr>
        <p:spPr>
          <a:xfrm>
            <a:off x="895205" y="1538929"/>
            <a:ext cx="10151645" cy="6020110"/>
          </a:xfrm>
          <a:prstGeom prst="rect">
            <a:avLst/>
          </a:prstGeom>
        </p:spPr>
        <p:txBody>
          <a:bodyPr wrap="square">
            <a:spAutoFit/>
          </a:bodyP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white"/>
                </a:solidFill>
                <a:effectLst/>
                <a:uLnTx/>
                <a:uFillTx/>
                <a:latin typeface="Poppins" pitchFamily="2" charset="77"/>
                <a:ea typeface="Lato Black" panose="020F0502020204030203" pitchFamily="34" charset="0"/>
                <a:cs typeface="Poppins" pitchFamily="2" charset="77"/>
              </a:rPr>
              <a:t>If we … </a:t>
            </a:r>
          </a:p>
          <a:p>
            <a:pPr lvl="0" algn="ctr">
              <a:lnSpc>
                <a:spcPct val="80000"/>
              </a:lnSpc>
              <a:defRPr/>
            </a:pPr>
            <a:endParaRPr lang="en-US" sz="2400" dirty="0">
              <a:solidFill>
                <a:prstClr val="white"/>
              </a:solidFill>
              <a:latin typeface="Poppins" pitchFamily="2" charset="77"/>
              <a:ea typeface="Lato Black" panose="020F0502020204030203" pitchFamily="34" charset="0"/>
              <a:cs typeface="Poppins" pitchFamily="2" charset="77"/>
            </a:endParaRPr>
          </a:p>
          <a:p>
            <a:pPr lvl="0" algn="ctr">
              <a:lnSpc>
                <a:spcPct val="80000"/>
              </a:lnSpc>
              <a:defRPr/>
            </a:pPr>
            <a:r>
              <a:rPr kumimoji="0" lang="en-US" sz="2400" i="0" u="none" strike="noStrike" kern="1200" cap="none" spc="0" normalizeH="0" baseline="0" noProof="0" dirty="0">
                <a:ln>
                  <a:noFill/>
                </a:ln>
                <a:solidFill>
                  <a:prstClr val="white"/>
                </a:solidFill>
                <a:effectLst/>
                <a:uLnTx/>
                <a:uFillTx/>
                <a:latin typeface="Poppins" pitchFamily="2" charset="77"/>
                <a:ea typeface="Lato Black" panose="020F0502020204030203" pitchFamily="34" charset="0"/>
                <a:cs typeface="Poppins" pitchFamily="2" charset="77"/>
              </a:rPr>
              <a:t>Create a supportive</a:t>
            </a:r>
            <a:r>
              <a:rPr kumimoji="0" lang="en-US" sz="2400" i="0" u="none" strike="noStrike" kern="1200" cap="none" spc="0" normalizeH="0" noProof="0" dirty="0">
                <a:ln>
                  <a:noFill/>
                </a:ln>
                <a:solidFill>
                  <a:prstClr val="white"/>
                </a:solidFill>
                <a:effectLst/>
                <a:uLnTx/>
                <a:uFillTx/>
                <a:latin typeface="Poppins" pitchFamily="2" charset="77"/>
                <a:ea typeface="Lato Black" panose="020F0502020204030203" pitchFamily="34" charset="0"/>
                <a:cs typeface="Poppins" pitchFamily="2" charset="77"/>
              </a:rPr>
              <a:t> and empowering environment </a:t>
            </a:r>
            <a:r>
              <a:rPr kumimoji="0" lang="en-US" sz="2400" i="0" u="none" strike="noStrike" kern="1200" cap="none" spc="0" normalizeH="0" noProof="0" dirty="0" err="1">
                <a:ln>
                  <a:noFill/>
                </a:ln>
                <a:solidFill>
                  <a:prstClr val="white"/>
                </a:solidFill>
                <a:effectLst/>
                <a:uLnTx/>
                <a:uFillTx/>
                <a:latin typeface="Poppins" pitchFamily="2" charset="77"/>
                <a:ea typeface="Lato Black" panose="020F0502020204030203" pitchFamily="34" charset="0"/>
                <a:cs typeface="Poppins" pitchFamily="2" charset="77"/>
              </a:rPr>
              <a:t>fo</a:t>
            </a:r>
            <a:r>
              <a:rPr lang="en-US" sz="2400" dirty="0">
                <a:solidFill>
                  <a:prstClr val="white"/>
                </a:solidFill>
                <a:latin typeface="Poppins" pitchFamily="2" charset="77"/>
                <a:ea typeface="Lato Black" panose="020F0502020204030203" pitchFamily="34" charset="0"/>
                <a:cs typeface="Poppins" pitchFamily="2" charset="77"/>
              </a:rPr>
              <a:t>r people experiencing disability and disadvantage…</a:t>
            </a:r>
            <a:endParaRPr kumimoji="0" lang="en-US" sz="2400" i="0" u="none" strike="noStrike" kern="1200" cap="none" spc="0" normalizeH="0" baseline="0" noProof="0" dirty="0">
              <a:ln>
                <a:noFill/>
              </a:ln>
              <a:solidFill>
                <a:prstClr val="white"/>
              </a:solidFill>
              <a:effectLst/>
              <a:uLnTx/>
              <a:uFillTx/>
              <a:latin typeface="Poppins" pitchFamily="2" charset="77"/>
              <a:ea typeface="Lato Black" panose="020F0502020204030203" pitchFamily="34" charset="0"/>
              <a:cs typeface="Poppins" pitchFamily="2" charset="77"/>
            </a:endParaRPr>
          </a:p>
          <a:p>
            <a:pPr lvl="0" algn="ctr">
              <a:lnSpc>
                <a:spcPct val="80000"/>
              </a:lnSpc>
              <a:defRPr/>
            </a:pPr>
            <a:endParaRPr kumimoji="0" lang="en-GB" sz="2400" b="1" i="0" u="none" strike="noStrike" kern="1200" cap="none" spc="0" normalizeH="0" baseline="0" noProof="0" dirty="0">
              <a:ln>
                <a:noFill/>
              </a:ln>
              <a:solidFill>
                <a:prstClr val="white"/>
              </a:solidFill>
              <a:effectLst/>
              <a:uLnTx/>
              <a:uFillTx/>
              <a:latin typeface="Poppins" pitchFamily="2" charset="77"/>
              <a:ea typeface="Lato Black" panose="020F0502020204030203" pitchFamily="34" charset="0"/>
              <a:cs typeface="Poppins" pitchFamily="2" charset="77"/>
            </a:endParaRPr>
          </a:p>
          <a:p>
            <a:pPr marL="0" marR="0" lvl="0" indent="0" algn="ctr" defTabSz="914400" rtl="0" eaLnBrk="1" fontAlgn="auto" latinLnBrk="0" hangingPunct="1">
              <a:lnSpc>
                <a:spcPct val="80000"/>
              </a:lnSpc>
              <a:spcBef>
                <a:spcPts val="0"/>
              </a:spcBef>
              <a:spcAft>
                <a:spcPts val="0"/>
              </a:spcAft>
              <a:buClrTx/>
              <a:buSzTx/>
              <a:buFontTx/>
              <a:buNone/>
              <a:tabLst/>
              <a:defRPr/>
            </a:pPr>
            <a:r>
              <a:rPr lang="en-GB" sz="2400" b="1" dirty="0">
                <a:solidFill>
                  <a:prstClr val="white"/>
                </a:solidFill>
                <a:latin typeface="Poppins" pitchFamily="2" charset="77"/>
                <a:ea typeface="Lato Black" panose="020F0502020204030203" pitchFamily="34" charset="0"/>
                <a:cs typeface="Poppins" pitchFamily="2" charset="77"/>
              </a:rPr>
              <a:t>by</a:t>
            </a:r>
            <a:r>
              <a:rPr kumimoji="0" lang="en-GB" sz="2400" b="1" i="0" u="none" strike="noStrike" kern="1200" cap="none" spc="0" normalizeH="0" baseline="0" noProof="0" dirty="0">
                <a:ln>
                  <a:noFill/>
                </a:ln>
                <a:solidFill>
                  <a:prstClr val="white"/>
                </a:solidFill>
                <a:effectLst/>
                <a:uLnTx/>
                <a:uFillTx/>
                <a:latin typeface="Poppins" pitchFamily="2" charset="77"/>
                <a:ea typeface="Lato Black" panose="020F0502020204030203" pitchFamily="34" charset="0"/>
                <a:cs typeface="Poppins" pitchFamily="2" charset="77"/>
              </a:rPr>
              <a:t>…  </a:t>
            </a:r>
          </a:p>
          <a:p>
            <a:pPr lvl="0" algn="ctr">
              <a:lnSpc>
                <a:spcPct val="80000"/>
              </a:lnSpc>
              <a:defRPr/>
            </a:pPr>
            <a:endParaRPr lang="en-US" sz="2400" dirty="0">
              <a:solidFill>
                <a:prstClr val="white"/>
              </a:solidFill>
              <a:latin typeface="Poppins" pitchFamily="2" charset="77"/>
              <a:ea typeface="Lato Black" panose="020F0502020204030203" pitchFamily="34" charset="0"/>
              <a:cs typeface="Poppins" pitchFamily="2" charset="77"/>
            </a:endParaRPr>
          </a:p>
          <a:p>
            <a:pPr lvl="0" algn="ctr">
              <a:lnSpc>
                <a:spcPct val="80000"/>
              </a:lnSpc>
              <a:defRPr/>
            </a:pPr>
            <a:r>
              <a:rPr lang="en-US" sz="2400" dirty="0">
                <a:solidFill>
                  <a:prstClr val="white"/>
                </a:solidFill>
                <a:latin typeface="Poppins" pitchFamily="2" charset="77"/>
                <a:ea typeface="Lato Black" panose="020F0502020204030203" pitchFamily="34" charset="0"/>
                <a:cs typeface="Poppins" pitchFamily="2" charset="77"/>
              </a:rPr>
              <a:t>Providing a place where people gain gai work experience, paid jobs, training and a sense of belonging…</a:t>
            </a:r>
          </a:p>
          <a:p>
            <a:pPr lvl="0" algn="ctr">
              <a:lnSpc>
                <a:spcPct val="80000"/>
              </a:lnSpc>
              <a:defRPr/>
            </a:pPr>
            <a:endParaRPr kumimoji="0" lang="en-US" sz="2400" b="1" i="0" u="none" strike="noStrike" kern="1200" cap="none" spc="0" normalizeH="0" baseline="0" noProof="0" dirty="0">
              <a:ln>
                <a:noFill/>
              </a:ln>
              <a:solidFill>
                <a:prstClr val="white"/>
              </a:solidFill>
              <a:effectLst/>
              <a:uLnTx/>
              <a:uFillTx/>
              <a:latin typeface="Poppins" pitchFamily="2" charset="77"/>
              <a:ea typeface="Lato Black" panose="020F0502020204030203" pitchFamily="34" charset="0"/>
              <a:cs typeface="Poppins" pitchFamily="2" charset="77"/>
            </a:endParaRPr>
          </a:p>
          <a:p>
            <a:pPr lvl="0" algn="ctr">
              <a:lnSpc>
                <a:spcPct val="80000"/>
              </a:lnSpc>
              <a:defRPr/>
            </a:pPr>
            <a:endParaRPr kumimoji="0" lang="en-GB" sz="2400" b="1" i="0" u="none" strike="noStrike" kern="1200" cap="none" spc="0" normalizeH="0" baseline="0" noProof="0" dirty="0">
              <a:ln>
                <a:noFill/>
              </a:ln>
              <a:solidFill>
                <a:prstClr val="white"/>
              </a:solidFill>
              <a:effectLst/>
              <a:uLnTx/>
              <a:uFillTx/>
              <a:latin typeface="Poppins" pitchFamily="2" charset="77"/>
              <a:ea typeface="Lato Black" panose="020F0502020204030203" pitchFamily="34" charset="0"/>
              <a:cs typeface="Poppins" pitchFamily="2" charset="77"/>
            </a:endParaRPr>
          </a:p>
          <a:p>
            <a:pPr marL="0" marR="0" lvl="0" indent="0" algn="ctr" defTabSz="914400" rtl="0" eaLnBrk="1" fontAlgn="auto" latinLnBrk="0" hangingPunct="1">
              <a:lnSpc>
                <a:spcPct val="8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white"/>
                </a:solidFill>
                <a:effectLst/>
                <a:uLnTx/>
                <a:uFillTx/>
                <a:latin typeface="Poppins" pitchFamily="2" charset="77"/>
                <a:ea typeface="Lato Black" panose="020F0502020204030203" pitchFamily="34" charset="0"/>
                <a:cs typeface="Poppins" pitchFamily="2" charset="77"/>
              </a:rPr>
              <a:t>we can … </a:t>
            </a:r>
          </a:p>
          <a:p>
            <a:pPr lvl="0" algn="ctr">
              <a:lnSpc>
                <a:spcPct val="80000"/>
              </a:lnSpc>
              <a:defRPr/>
            </a:pPr>
            <a:endParaRPr lang="en-US" sz="2400" dirty="0">
              <a:solidFill>
                <a:schemeClr val="bg1"/>
              </a:solidFill>
              <a:latin typeface="Poppins" pitchFamily="2" charset="77"/>
              <a:ea typeface="Lato Black" panose="020F0502020204030203" pitchFamily="34" charset="0"/>
              <a:cs typeface="Poppins" pitchFamily="2" charset="77"/>
            </a:endParaRPr>
          </a:p>
          <a:p>
            <a:pPr algn="ctr">
              <a:lnSpc>
                <a:spcPct val="80000"/>
              </a:lnSpc>
              <a:defRPr/>
            </a:pPr>
            <a:r>
              <a:rPr lang="en-US" sz="2400" dirty="0">
                <a:solidFill>
                  <a:schemeClr val="bg1"/>
                </a:solidFill>
                <a:latin typeface="Poppins" pitchFamily="2" charset="77"/>
                <a:ea typeface="Lato Black" panose="020F0502020204030203" pitchFamily="34" charset="0"/>
                <a:cs typeface="Poppins" pitchFamily="2" charset="77"/>
              </a:rPr>
              <a:t>Help to create a more </a:t>
            </a:r>
            <a:r>
              <a:rPr lang="en-AU" sz="2400" dirty="0">
                <a:solidFill>
                  <a:schemeClr val="bg1"/>
                </a:solidFill>
                <a:latin typeface="Poppins" pitchFamily="2" charset="77"/>
                <a:cs typeface="Poppins" pitchFamily="2" charset="77"/>
              </a:rPr>
              <a:t>socially inclusive and equitable world for everyone, where workplaces and communities are diverse and welcoming. </a:t>
            </a:r>
          </a:p>
          <a:p>
            <a:pPr lvl="0" algn="ctr">
              <a:lnSpc>
                <a:spcPct val="80000"/>
              </a:lnSpc>
              <a:defRPr/>
            </a:pPr>
            <a:endParaRPr lang="en-US" sz="2400" dirty="0">
              <a:solidFill>
                <a:schemeClr val="bg1"/>
              </a:solidFill>
              <a:latin typeface="Poppins" pitchFamily="2" charset="77"/>
              <a:ea typeface="Lato Black" panose="020F0502020204030203" pitchFamily="34" charset="0"/>
              <a:cs typeface="Poppins" pitchFamily="2" charset="77"/>
            </a:endParaRPr>
          </a:p>
          <a:p>
            <a:pPr lvl="0" algn="ctr">
              <a:lnSpc>
                <a:spcPct val="80000"/>
              </a:lnSpc>
              <a:defRPr/>
            </a:pPr>
            <a:endParaRPr lang="en-US" sz="2400" dirty="0">
              <a:solidFill>
                <a:schemeClr val="bg1"/>
              </a:solidFill>
              <a:latin typeface="Poppins" pitchFamily="2" charset="77"/>
              <a:ea typeface="Lato Black" panose="020F0502020204030203" pitchFamily="34" charset="0"/>
              <a:cs typeface="Poppins" pitchFamily="2" charset="77"/>
            </a:endParaRPr>
          </a:p>
          <a:p>
            <a:pPr lvl="0" algn="ctr">
              <a:lnSpc>
                <a:spcPct val="80000"/>
              </a:lnSpc>
              <a:defRPr/>
            </a:pPr>
            <a:endParaRPr lang="en-US" sz="2400" dirty="0">
              <a:solidFill>
                <a:schemeClr val="bg1"/>
              </a:solidFill>
              <a:latin typeface="Poppins" pitchFamily="2" charset="77"/>
              <a:ea typeface="Lato Black" panose="020F0502020204030203" pitchFamily="34" charset="0"/>
              <a:cs typeface="Poppins" pitchFamily="2" charset="77"/>
            </a:endParaRPr>
          </a:p>
          <a:p>
            <a:pPr lvl="0" algn="ctr">
              <a:lnSpc>
                <a:spcPct val="80000"/>
              </a:lnSpc>
              <a:defRPr/>
            </a:pPr>
            <a:r>
              <a:rPr lang="en-US" sz="2400" dirty="0">
                <a:solidFill>
                  <a:prstClr val="white"/>
                </a:solidFill>
                <a:latin typeface="Poppins" pitchFamily="2" charset="77"/>
                <a:ea typeface="Lato Black" panose="020F0502020204030203" pitchFamily="34" charset="0"/>
                <a:cs typeface="Poppins" pitchFamily="2" charset="77"/>
              </a:rPr>
              <a:t> </a:t>
            </a:r>
          </a:p>
        </p:txBody>
      </p:sp>
    </p:spTree>
    <p:extLst>
      <p:ext uri="{BB962C8B-B14F-4D97-AF65-F5344CB8AC3E}">
        <p14:creationId xmlns:p14="http://schemas.microsoft.com/office/powerpoint/2010/main" val="24259265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E09E2135-2403-A64E-A57D-8BB15AED93CC}"/>
              </a:ext>
            </a:extLst>
          </p:cNvPr>
          <p:cNvGraphicFramePr>
            <a:graphicFrameLocks noGrp="1"/>
          </p:cNvGraphicFramePr>
          <p:nvPr>
            <p:extLst>
              <p:ext uri="{D42A27DB-BD31-4B8C-83A1-F6EECF244321}">
                <p14:modId xmlns:p14="http://schemas.microsoft.com/office/powerpoint/2010/main" val="2607438187"/>
              </p:ext>
            </p:extLst>
          </p:nvPr>
        </p:nvGraphicFramePr>
        <p:xfrm>
          <a:off x="148705" y="1926308"/>
          <a:ext cx="11603113" cy="4389120"/>
        </p:xfrm>
        <a:graphic>
          <a:graphicData uri="http://schemas.openxmlformats.org/drawingml/2006/table">
            <a:tbl>
              <a:tblPr firstRow="1" bandRow="1">
                <a:tableStyleId>{5C22544A-7EE6-4342-B048-85BDC9FD1C3A}</a:tableStyleId>
              </a:tblPr>
              <a:tblGrid>
                <a:gridCol w="3094146">
                  <a:extLst>
                    <a:ext uri="{9D8B030D-6E8A-4147-A177-3AD203B41FA5}">
                      <a16:colId xmlns:a16="http://schemas.microsoft.com/office/drawing/2014/main" val="1956530198"/>
                    </a:ext>
                  </a:extLst>
                </a:gridCol>
                <a:gridCol w="1778559">
                  <a:extLst>
                    <a:ext uri="{9D8B030D-6E8A-4147-A177-3AD203B41FA5}">
                      <a16:colId xmlns:a16="http://schemas.microsoft.com/office/drawing/2014/main" val="3623924630"/>
                    </a:ext>
                  </a:extLst>
                </a:gridCol>
                <a:gridCol w="2541182">
                  <a:extLst>
                    <a:ext uri="{9D8B030D-6E8A-4147-A177-3AD203B41FA5}">
                      <a16:colId xmlns:a16="http://schemas.microsoft.com/office/drawing/2014/main" val="3484770180"/>
                    </a:ext>
                  </a:extLst>
                </a:gridCol>
                <a:gridCol w="2552599">
                  <a:extLst>
                    <a:ext uri="{9D8B030D-6E8A-4147-A177-3AD203B41FA5}">
                      <a16:colId xmlns:a16="http://schemas.microsoft.com/office/drawing/2014/main" val="908117762"/>
                    </a:ext>
                  </a:extLst>
                </a:gridCol>
                <a:gridCol w="1636627">
                  <a:extLst>
                    <a:ext uri="{9D8B030D-6E8A-4147-A177-3AD203B41FA5}">
                      <a16:colId xmlns:a16="http://schemas.microsoft.com/office/drawing/2014/main" val="1632360560"/>
                    </a:ext>
                  </a:extLst>
                </a:gridCol>
              </a:tblGrid>
              <a:tr h="237619">
                <a:tc>
                  <a:txBody>
                    <a:bodyPr/>
                    <a:lstStyle/>
                    <a:p>
                      <a:pPr algn="ctr"/>
                      <a:r>
                        <a:rPr lang="en-GB" sz="1000" b="1" i="0" dirty="0">
                          <a:latin typeface="+mn-lt"/>
                          <a:ea typeface="Open Sans Light" panose="020B0306030504020204" pitchFamily="34" charset="0"/>
                          <a:cs typeface="Poppins" pitchFamily="2" charset="77"/>
                        </a:rPr>
                        <a:t>Outcome</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448E"/>
                    </a:solidFill>
                  </a:tcPr>
                </a:tc>
                <a:tc>
                  <a:txBody>
                    <a:bodyPr/>
                    <a:lstStyle/>
                    <a:p>
                      <a:pPr algn="ctr"/>
                      <a:r>
                        <a:rPr lang="en-GB" sz="1000" b="1" i="0" baseline="0" dirty="0">
                          <a:latin typeface="+mn-lt"/>
                          <a:ea typeface="Open Sans Light" panose="020B0306030504020204" pitchFamily="34" charset="0"/>
                          <a:cs typeface="Poppins" pitchFamily="2" charset="77"/>
                        </a:rPr>
                        <a:t>Affected Stakeholders</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lang="en-GB" sz="1000" b="1" i="0" dirty="0">
                          <a:latin typeface="+mn-lt"/>
                          <a:ea typeface="Open Sans Light" panose="020B0306030504020204" pitchFamily="34" charset="0"/>
                          <a:cs typeface="Poppins" pitchFamily="2" charset="77"/>
                        </a:rPr>
                        <a:t>Indicators</a:t>
                      </a:r>
                      <a:endParaRPr lang="en-GB" sz="1000" b="1" i="0" baseline="3000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lang="en-GB" sz="1000" b="1" i="0" dirty="0">
                          <a:latin typeface="+mn-lt"/>
                          <a:ea typeface="Open Sans Light" panose="020B0306030504020204" pitchFamily="34" charset="0"/>
                          <a:cs typeface="Poppins" pitchFamily="2" charset="77"/>
                        </a:rPr>
                        <a:t>Means of Verification</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lang="en-GB" sz="1000" b="1" i="0" dirty="0">
                          <a:latin typeface="+mn-lt"/>
                          <a:ea typeface="Open Sans Light" panose="020B0306030504020204" pitchFamily="34" charset="0"/>
                          <a:cs typeface="Poppins" pitchFamily="2" charset="77"/>
                        </a:rPr>
                        <a:t>Assumptions</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4285113973"/>
                  </a:ext>
                </a:extLst>
              </a:tr>
              <a:tr h="386132">
                <a:tc rowSpan="3">
                  <a:txBody>
                    <a:bodyPr/>
                    <a:lstStyle/>
                    <a:p>
                      <a:pPr marL="0" indent="0" algn="l">
                        <a:buFontTx/>
                        <a:buNone/>
                      </a:pPr>
                      <a:r>
                        <a:rPr lang="en-GB" sz="1000" b="0" i="0" dirty="0">
                          <a:latin typeface="+mn-lt"/>
                          <a:ea typeface="Open Sans Light" panose="020B0306030504020204" pitchFamily="34" charset="0"/>
                          <a:cs typeface="Poppins" pitchFamily="2" charset="77"/>
                        </a:rPr>
                        <a:t>1.1. Employees have more money to </a:t>
                      </a:r>
                    </a:p>
                    <a:p>
                      <a:pPr marL="0" indent="0" algn="l">
                        <a:buFontTx/>
                        <a:buNone/>
                      </a:pPr>
                      <a:r>
                        <a:rPr lang="en-GB" sz="1000" b="0" i="0" dirty="0">
                          <a:latin typeface="+mn-lt"/>
                          <a:ea typeface="Open Sans Light" panose="020B0306030504020204" pitchFamily="34" charset="0"/>
                          <a:cs typeface="Poppins" pitchFamily="2" charset="77"/>
                        </a:rPr>
                        <a:t>live on (SROI)</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rowSpan="3">
                  <a:txBody>
                    <a:bodyPr/>
                    <a:lstStyle/>
                    <a:p>
                      <a:pPr marL="0" indent="0" algn="l">
                        <a:buFontTx/>
                        <a:buNone/>
                      </a:pPr>
                      <a:r>
                        <a:rPr lang="en-GB" sz="1000" b="0" i="0" dirty="0">
                          <a:latin typeface="+mn-lt"/>
                          <a:ea typeface="Open Sans Light" panose="020B0306030504020204" pitchFamily="34" charset="0"/>
                          <a:cs typeface="Poppins" pitchFamily="2" charset="77"/>
                        </a:rPr>
                        <a:t>Disadvantaged employees</a:t>
                      </a:r>
                    </a:p>
                    <a:p>
                      <a:pPr marL="0" indent="0" algn="l">
                        <a:buFontTx/>
                        <a:buNone/>
                      </a:pPr>
                      <a:r>
                        <a:rPr lang="en-GB" sz="1000" b="0" i="0" dirty="0">
                          <a:latin typeface="+mn-lt"/>
                          <a:ea typeface="Open Sans Light" panose="020B0306030504020204" pitchFamily="34" charset="0"/>
                          <a:cs typeface="Poppins" pitchFamily="2" charset="77"/>
                        </a:rPr>
                        <a:t>Au Federal Government </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Tx/>
                        <a:buNone/>
                      </a:pPr>
                      <a:r>
                        <a:rPr lang="en-GB" sz="1000" b="0" i="0" dirty="0">
                          <a:latin typeface="+mn-lt"/>
                          <a:ea typeface="Open Sans Light" panose="020B0306030504020204" pitchFamily="34" charset="0"/>
                          <a:cs typeface="Poppins" pitchFamily="2" charset="77"/>
                        </a:rPr>
                        <a:t>$ value of additional income from wages, above reduction in welfare payments. </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r>
                        <a:rPr lang="en-GB" sz="1000" b="0" i="0" kern="1200" dirty="0">
                          <a:solidFill>
                            <a:schemeClr val="dk1"/>
                          </a:solidFill>
                          <a:effectLst/>
                          <a:latin typeface="+mn-lt"/>
                          <a:ea typeface="Open Sans Light" panose="020B0306030504020204" pitchFamily="34" charset="0"/>
                          <a:cs typeface="+mn-cs"/>
                        </a:rPr>
                        <a:t>Staff payroll records </a:t>
                      </a:r>
                    </a:p>
                    <a:p>
                      <a:pPr marL="0" lvl="0" indent="0">
                        <a:buFontTx/>
                        <a:buNone/>
                      </a:pPr>
                      <a:r>
                        <a:rPr lang="en-GB" sz="1000" b="0" i="0" kern="1200" dirty="0">
                          <a:solidFill>
                            <a:schemeClr val="dk1"/>
                          </a:solidFill>
                          <a:effectLst/>
                          <a:latin typeface="+mn-lt"/>
                          <a:ea typeface="Open Sans Light" panose="020B0306030504020204" pitchFamily="34" charset="0"/>
                          <a:cs typeface="+mn-cs"/>
                        </a:rPr>
                        <a:t>Centrelink income reduction threshold data </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Tx/>
                        <a:buNone/>
                      </a:pPr>
                      <a:r>
                        <a:rPr lang="en-GB" sz="1000" b="0" i="0" dirty="0">
                          <a:solidFill>
                            <a:schemeClr val="tx1"/>
                          </a:solidFill>
                          <a:latin typeface="+mn-lt"/>
                          <a:ea typeface="Open Sans Light" panose="020B0306030504020204" pitchFamily="34" charset="0"/>
                          <a:cs typeface="Poppins" pitchFamily="2" charset="77"/>
                        </a:rPr>
                        <a:t>Centrelink changes are updated in NCEC system.</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25514013"/>
                  </a:ext>
                </a:extLst>
              </a:tr>
              <a:tr h="386132">
                <a:tc vMerge="1">
                  <a:txBody>
                    <a:bodyPr/>
                    <a:lstStyle/>
                    <a:p>
                      <a:endParaRPr lang="en-US"/>
                    </a:p>
                  </a:txBody>
                  <a:tcPr/>
                </a:tc>
                <a:tc vMerge="1">
                  <a:txBody>
                    <a:bodyPr/>
                    <a:lstStyle/>
                    <a:p>
                      <a:endParaRPr lang="en-US"/>
                    </a:p>
                  </a:txBody>
                  <a:tcPr/>
                </a:tc>
                <a:tc>
                  <a:txBody>
                    <a:bodyPr/>
                    <a:lstStyle/>
                    <a:p>
                      <a:pPr marL="0" indent="0" algn="l">
                        <a:buFontTx/>
                        <a:buNone/>
                      </a:pPr>
                      <a:r>
                        <a:rPr lang="en-GB" sz="1000" b="0" i="0" dirty="0">
                          <a:latin typeface="+mn-lt"/>
                          <a:ea typeface="Open Sans Light" panose="020B0306030504020204" pitchFamily="34" charset="0"/>
                          <a:cs typeface="Poppins" pitchFamily="2" charset="77"/>
                        </a:rPr>
                        <a:t># of employees that earn income above welfare reduction threshold. </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r>
                        <a:rPr lang="en-GB" sz="1000" b="0" i="0" kern="1200" dirty="0">
                          <a:solidFill>
                            <a:schemeClr val="dk1"/>
                          </a:solidFill>
                          <a:effectLst/>
                          <a:latin typeface="+mn-lt"/>
                          <a:ea typeface="Open Sans Light" panose="020B0306030504020204" pitchFamily="34" charset="0"/>
                          <a:cs typeface="+mn-cs"/>
                        </a:rPr>
                        <a:t>Staff payroll records </a:t>
                      </a:r>
                    </a:p>
                    <a:p>
                      <a:pPr marL="0" lvl="0" indent="0">
                        <a:buFontTx/>
                        <a:buNone/>
                      </a:pPr>
                      <a:r>
                        <a:rPr lang="en-GB" sz="1000" b="0" i="0" kern="1200" dirty="0">
                          <a:solidFill>
                            <a:schemeClr val="dk1"/>
                          </a:solidFill>
                          <a:effectLst/>
                          <a:latin typeface="+mn-lt"/>
                          <a:ea typeface="Open Sans Light" panose="020B0306030504020204" pitchFamily="34" charset="0"/>
                          <a:cs typeface="+mn-cs"/>
                        </a:rPr>
                        <a:t>Centrelink income reduction threshold data </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Tx/>
                        <a:buNone/>
                      </a:pPr>
                      <a:r>
                        <a:rPr lang="en-GB" sz="1000" b="0" i="0" dirty="0">
                          <a:solidFill>
                            <a:schemeClr val="tx1"/>
                          </a:solidFill>
                          <a:latin typeface="+mn-lt"/>
                          <a:ea typeface="Open Sans Light" panose="020B0306030504020204" pitchFamily="34" charset="0"/>
                          <a:cs typeface="Poppins" pitchFamily="2" charset="77"/>
                        </a:rPr>
                        <a:t>As above</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9602772"/>
                  </a:ext>
                </a:extLst>
              </a:tr>
              <a:tr h="386132">
                <a:tc vMerge="1">
                  <a:txBody>
                    <a:bodyPr/>
                    <a:lstStyle/>
                    <a:p>
                      <a:endParaRPr lang="en-US"/>
                    </a:p>
                  </a:txBody>
                  <a:tcPr/>
                </a:tc>
                <a:tc vMerge="1">
                  <a:txBody>
                    <a:bodyPr/>
                    <a:lstStyle/>
                    <a:p>
                      <a:endParaRPr lang="en-US"/>
                    </a:p>
                  </a:txBody>
                  <a:tcPr/>
                </a:tc>
                <a:tc>
                  <a:txBody>
                    <a:bodyPr/>
                    <a:lstStyle/>
                    <a:p>
                      <a:pPr marL="0" indent="0" algn="l">
                        <a:buFontTx/>
                        <a:buNone/>
                      </a:pPr>
                      <a:r>
                        <a:rPr lang="en-GB" sz="1000" b="0" i="0" dirty="0">
                          <a:latin typeface="+mn-lt"/>
                          <a:ea typeface="Open Sans Light" panose="020B0306030504020204" pitchFamily="34" charset="0"/>
                          <a:cs typeface="Poppins" pitchFamily="2" charset="77"/>
                        </a:rPr>
                        <a:t># of employees that earn above the income tax threshold. </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r>
                        <a:rPr lang="en-GB" sz="1000" b="0" i="0" kern="1200" dirty="0">
                          <a:solidFill>
                            <a:schemeClr val="dk1"/>
                          </a:solidFill>
                          <a:effectLst/>
                          <a:latin typeface="+mn-lt"/>
                          <a:ea typeface="Open Sans Light" panose="020B0306030504020204" pitchFamily="34" charset="0"/>
                          <a:cs typeface="+mn-cs"/>
                        </a:rPr>
                        <a:t>Staff payroll records </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Tx/>
                        <a:buNone/>
                      </a:pPr>
                      <a:r>
                        <a:rPr lang="en-GB" sz="1000" b="0" i="0" dirty="0">
                          <a:solidFill>
                            <a:schemeClr val="tx1"/>
                          </a:solidFill>
                          <a:latin typeface="+mn-lt"/>
                          <a:ea typeface="Open Sans Light" panose="020B0306030504020204" pitchFamily="34" charset="0"/>
                          <a:cs typeface="Poppins" pitchFamily="2" charset="77"/>
                        </a:rPr>
                        <a:t>ATO changes are updated in NCEC system.</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40168501"/>
                  </a:ext>
                </a:extLst>
              </a:tr>
              <a:tr h="534644">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000" dirty="0">
                          <a:solidFill>
                            <a:schemeClr val="tx1"/>
                          </a:solidFill>
                        </a:rPr>
                        <a:t>1.2. Employees experience a sense of stability, safety and belonging, and an increase in their independence from external supports </a:t>
                      </a:r>
                      <a:r>
                        <a:rPr lang="en-GB" sz="1000" b="0" i="0" dirty="0">
                          <a:latin typeface="+mn-lt"/>
                          <a:ea typeface="Open Sans Light" panose="020B0306030504020204" pitchFamily="34" charset="0"/>
                          <a:cs typeface="Poppins" pitchFamily="2" charset="77"/>
                        </a:rPr>
                        <a:t>(SROI)</a:t>
                      </a:r>
                      <a:endParaRPr lang="en-AU" sz="1000" dirty="0">
                        <a:solidFill>
                          <a:schemeClr val="tx1"/>
                        </a:solidFill>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rowSpan="4">
                  <a:txBody>
                    <a:bodyPr/>
                    <a:lstStyle/>
                    <a:p>
                      <a:pPr marL="0" indent="0" algn="l">
                        <a:buFontTx/>
                        <a:buNone/>
                      </a:pPr>
                      <a:r>
                        <a:rPr lang="en-GB" sz="1000" b="0" i="0" dirty="0">
                          <a:latin typeface="+mn-lt"/>
                          <a:ea typeface="Open Sans Light" panose="020B0306030504020204" pitchFamily="34" charset="0"/>
                          <a:cs typeface="Poppins" pitchFamily="2" charset="77"/>
                        </a:rPr>
                        <a:t>Disadvantaged employees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dirty="0">
                          <a:latin typeface="+mn-lt"/>
                          <a:ea typeface="Open Sans Light" panose="020B0306030504020204" pitchFamily="34" charset="0"/>
                          <a:cs typeface="Poppins" pitchFamily="2" charset="77"/>
                        </a:rPr>
                        <a:t>Families of disadvantaged employees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dirty="0">
                          <a:latin typeface="+mn-lt"/>
                          <a:ea typeface="Open Sans Light" panose="020B0306030504020204" pitchFamily="34" charset="0"/>
                          <a:cs typeface="Poppins" pitchFamily="2" charset="77"/>
                        </a:rPr>
                        <a:t>Au Federal Government </a:t>
                      </a:r>
                    </a:p>
                    <a:p>
                      <a:pPr marL="0" indent="0" algn="l">
                        <a:buFontTx/>
                        <a:buNone/>
                      </a:pPr>
                      <a:endParaRPr lang="en-GB" sz="1000" b="0"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Tx/>
                        <a:buNone/>
                      </a:pPr>
                      <a:r>
                        <a:rPr lang="en-GB" sz="1000" b="0" i="0" dirty="0">
                          <a:latin typeface="+mn-lt"/>
                          <a:ea typeface="Open Sans Light" panose="020B0306030504020204" pitchFamily="34" charset="0"/>
                          <a:cs typeface="Poppins" pitchFamily="2" charset="77"/>
                        </a:rPr>
                        <a:t># of employees who are observed to require less support from formal mental health support services, and who feel confident in their ability to access support where needed.</a:t>
                      </a:r>
                    </a:p>
                    <a:p>
                      <a:pPr marL="0" indent="0" algn="l">
                        <a:buFontTx/>
                        <a:buNone/>
                      </a:pPr>
                      <a:endParaRPr lang="en-GB" sz="1000" b="0"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r>
                        <a:rPr lang="en-AU" sz="1000" kern="1200" dirty="0">
                          <a:solidFill>
                            <a:schemeClr val="dk1"/>
                          </a:solidFill>
                          <a:effectLst/>
                          <a:latin typeface="+mn-lt"/>
                          <a:ea typeface="+mn-ea"/>
                          <a:cs typeface="+mn-cs"/>
                        </a:rPr>
                        <a:t>Baseline: Induction interview</a:t>
                      </a:r>
                    </a:p>
                    <a:p>
                      <a:pPr marL="0" lvl="0" indent="0">
                        <a:buFontTx/>
                        <a:buNone/>
                      </a:pPr>
                      <a:endParaRPr lang="en-AU" sz="1000" kern="1200" dirty="0">
                        <a:solidFill>
                          <a:schemeClr val="dk1"/>
                        </a:solidFill>
                        <a:effectLst/>
                        <a:latin typeface="+mn-lt"/>
                        <a:ea typeface="+mn-ea"/>
                        <a:cs typeface="+mn-cs"/>
                      </a:endParaRPr>
                    </a:p>
                    <a:p>
                      <a:pPr marL="0" lvl="0" indent="0">
                        <a:buFontTx/>
                        <a:buNone/>
                      </a:pPr>
                      <a:r>
                        <a:rPr lang="en-AU" sz="1000" kern="1200" dirty="0">
                          <a:solidFill>
                            <a:schemeClr val="dk1"/>
                          </a:solidFill>
                          <a:effectLst/>
                          <a:latin typeface="+mn-lt"/>
                          <a:ea typeface="+mn-ea"/>
                          <a:cs typeface="+mn-cs"/>
                        </a:rPr>
                        <a:t>Ongoing: Annual staff interviews</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Tx/>
                        <a:buNone/>
                      </a:pPr>
                      <a:r>
                        <a:rPr lang="en-GB" sz="1000" b="0" i="0" dirty="0">
                          <a:latin typeface="+mn-lt"/>
                          <a:ea typeface="Open Sans Light" panose="020B0306030504020204" pitchFamily="34" charset="0"/>
                          <a:cs typeface="Poppins" panose="00000500000000000000" pitchFamily="2" charset="0"/>
                        </a:rPr>
                        <a:t>Employees who have a variety of supports and can access the support they need will be less reliant on government-funded support. </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28811228"/>
                  </a:ext>
                </a:extLst>
              </a:tr>
              <a:tr h="534644">
                <a:tc vMerge="1">
                  <a:txBody>
                    <a:bodyPr/>
                    <a:lstStyle/>
                    <a:p>
                      <a:endParaRPr lang="en-US"/>
                    </a:p>
                  </a:txBody>
                  <a:tcPr/>
                </a:tc>
                <a:tc vMerge="1">
                  <a:txBody>
                    <a:bodyPr/>
                    <a:lstStyle/>
                    <a:p>
                      <a:endParaRPr lang="en-US"/>
                    </a:p>
                  </a:txBody>
                  <a:tcPr/>
                </a:tc>
                <a:tc>
                  <a:txBody>
                    <a:bodyPr/>
                    <a:lstStyle/>
                    <a:p>
                      <a:pPr marL="0" indent="0" algn="l">
                        <a:buFontTx/>
                        <a:buNone/>
                      </a:pPr>
                      <a:r>
                        <a:rPr lang="en-GB" sz="1000" b="0" i="0" dirty="0">
                          <a:latin typeface="+mn-lt"/>
                          <a:ea typeface="Open Sans Light" panose="020B0306030504020204" pitchFamily="34" charset="0"/>
                          <a:cs typeface="Poppins" pitchFamily="2" charset="77"/>
                        </a:rPr>
                        <a:t>Increase in diversity of connections and ability to access formal and informal support</a:t>
                      </a:r>
                    </a:p>
                    <a:p>
                      <a:pPr marL="0" indent="0" algn="l">
                        <a:buFontTx/>
                        <a:buNone/>
                      </a:pPr>
                      <a:endParaRPr lang="en-GB" sz="1000" b="0"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r>
                        <a:rPr lang="en-AU" sz="1000" kern="1200" dirty="0">
                          <a:solidFill>
                            <a:schemeClr val="dk1"/>
                          </a:solidFill>
                          <a:effectLst/>
                          <a:latin typeface="+mn-lt"/>
                          <a:ea typeface="+mn-ea"/>
                          <a:cs typeface="+mn-cs"/>
                        </a:rPr>
                        <a:t>Baseline: Support Circles exercise during induction</a:t>
                      </a:r>
                    </a:p>
                    <a:p>
                      <a:pPr marL="0" lvl="0" indent="0">
                        <a:buFontTx/>
                        <a:buNone/>
                      </a:pPr>
                      <a:endParaRPr lang="en-AU" sz="1000" kern="1200" dirty="0">
                        <a:solidFill>
                          <a:schemeClr val="dk1"/>
                        </a:solidFill>
                        <a:effectLst/>
                        <a:latin typeface="+mn-lt"/>
                        <a:ea typeface="+mn-ea"/>
                        <a:cs typeface="+mn-cs"/>
                      </a:endParaRPr>
                    </a:p>
                    <a:p>
                      <a:pPr marL="0" lvl="0" indent="0">
                        <a:buFontTx/>
                        <a:buNone/>
                      </a:pPr>
                      <a:r>
                        <a:rPr lang="en-AU" sz="1000" kern="1200" dirty="0">
                          <a:solidFill>
                            <a:schemeClr val="dk1"/>
                          </a:solidFill>
                          <a:effectLst/>
                          <a:latin typeface="+mn-lt"/>
                          <a:ea typeface="+mn-ea"/>
                          <a:cs typeface="+mn-cs"/>
                        </a:rPr>
                        <a:t>Ongoing: Annual update of Support Circles</a:t>
                      </a:r>
                    </a:p>
                    <a:p>
                      <a:pPr marL="0" lvl="0" indent="0">
                        <a:buFontTx/>
                        <a:buNone/>
                      </a:pPr>
                      <a:endParaRPr lang="en-AU" sz="1000" kern="1200" dirty="0">
                        <a:solidFill>
                          <a:schemeClr val="dk1"/>
                        </a:solidFill>
                        <a:effectLst/>
                        <a:latin typeface="+mn-lt"/>
                        <a:ea typeface="+mn-ea"/>
                        <a:cs typeface="+mn-cs"/>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Tx/>
                        <a:buNone/>
                      </a:pPr>
                      <a:r>
                        <a:rPr lang="en-GB" sz="1000" b="0" i="0" dirty="0">
                          <a:latin typeface="+mn-lt"/>
                          <a:ea typeface="Open Sans Light" panose="020B0306030504020204" pitchFamily="34" charset="0"/>
                          <a:cs typeface="Poppins" panose="00000500000000000000" pitchFamily="2" charset="0"/>
                        </a:rPr>
                        <a:t>Changes can be attributed to NCEC</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25963604"/>
                  </a:ext>
                </a:extLst>
              </a:tr>
              <a:tr h="467211">
                <a:tc vMerge="1">
                  <a:txBody>
                    <a:bodyPr/>
                    <a:lstStyle/>
                    <a:p>
                      <a:endParaRPr lang="en-US"/>
                    </a:p>
                  </a:txBody>
                  <a:tcPr/>
                </a:tc>
                <a:tc vMerge="1">
                  <a:txBody>
                    <a:bodyPr/>
                    <a:lstStyle/>
                    <a:p>
                      <a:endParaRPr lang="en-US"/>
                    </a:p>
                  </a:txBody>
                  <a:tcPr/>
                </a:tc>
                <a:tc>
                  <a:txBody>
                    <a:bodyPr/>
                    <a:lstStyle/>
                    <a:p>
                      <a:pPr marL="0" indent="0" algn="l">
                        <a:buFontTx/>
                        <a:buNone/>
                      </a:pPr>
                      <a:r>
                        <a:rPr lang="en-GB" sz="1000" b="0" i="0" dirty="0">
                          <a:latin typeface="+mn-lt"/>
                          <a:ea typeface="Open Sans Light" panose="020B0306030504020204" pitchFamily="34" charset="0"/>
                          <a:cs typeface="Poppins" pitchFamily="2" charset="77"/>
                        </a:rPr>
                        <a:t># of employees for whom reduced reliance on family is reported</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r>
                        <a:rPr lang="en-AU" sz="1000" kern="1200" dirty="0">
                          <a:solidFill>
                            <a:schemeClr val="dk1"/>
                          </a:solidFill>
                          <a:effectLst/>
                          <a:latin typeface="+mn-lt"/>
                          <a:ea typeface="+mn-ea"/>
                          <a:cs typeface="+mn-cs"/>
                        </a:rPr>
                        <a:t>Baseline: Support Circles exercise during induction</a:t>
                      </a:r>
                    </a:p>
                    <a:p>
                      <a:pPr marL="0" lvl="0" indent="0">
                        <a:buFontTx/>
                        <a:buNone/>
                      </a:pPr>
                      <a:endParaRPr lang="en-AU" sz="1000" kern="1200" dirty="0">
                        <a:solidFill>
                          <a:schemeClr val="dk1"/>
                        </a:solidFill>
                        <a:effectLst/>
                        <a:latin typeface="+mn-lt"/>
                        <a:ea typeface="+mn-ea"/>
                        <a:cs typeface="+mn-cs"/>
                      </a:endParaRPr>
                    </a:p>
                    <a:p>
                      <a:pPr marL="0" lvl="0" indent="0">
                        <a:buFontTx/>
                        <a:buNone/>
                      </a:pPr>
                      <a:r>
                        <a:rPr lang="en-AU" sz="1000" kern="1200" dirty="0">
                          <a:solidFill>
                            <a:schemeClr val="dk1"/>
                          </a:solidFill>
                          <a:effectLst/>
                          <a:latin typeface="+mn-lt"/>
                          <a:ea typeface="+mn-ea"/>
                          <a:cs typeface="+mn-cs"/>
                        </a:rPr>
                        <a:t>Ongoing: Annual update of Support Circles</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Tx/>
                        <a:buNone/>
                      </a:pPr>
                      <a:r>
                        <a:rPr lang="en-GB" sz="1000" b="0" i="0" dirty="0">
                          <a:latin typeface="+mn-lt"/>
                          <a:ea typeface="Open Sans Light" panose="020B0306030504020204" pitchFamily="34" charset="0"/>
                          <a:cs typeface="Poppins" panose="00000500000000000000" pitchFamily="2" charset="0"/>
                        </a:rPr>
                        <a:t>Changes can be attributed to NCEC</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11469775"/>
                  </a:ext>
                </a:extLst>
              </a:tr>
              <a:tr h="467211">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000" dirty="0">
                        <a:solidFill>
                          <a:schemeClr val="tx1"/>
                        </a:solidFill>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vMerge="1">
                  <a:txBody>
                    <a:bodyPr/>
                    <a:lstStyle/>
                    <a:p>
                      <a:pPr marL="0" indent="0" algn="l">
                        <a:buFontTx/>
                        <a:buNone/>
                      </a:pPr>
                      <a:endParaRPr lang="en-GB" sz="1000" b="0"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Tx/>
                        <a:buNone/>
                      </a:pPr>
                      <a:r>
                        <a:rPr lang="en-GB" sz="1000" b="0" i="0" dirty="0">
                          <a:latin typeface="+mn-lt"/>
                          <a:ea typeface="Open Sans Light" panose="020B0306030504020204" pitchFamily="34" charset="0"/>
                          <a:cs typeface="Poppins" pitchFamily="2" charset="77"/>
                        </a:rPr>
                        <a:t># of Employees who report a sense of community and belonging at NCEC.</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r>
                        <a:rPr lang="en-AU" sz="1000" kern="1200" dirty="0">
                          <a:solidFill>
                            <a:schemeClr val="dk1"/>
                          </a:solidFill>
                          <a:effectLst/>
                          <a:latin typeface="+mn-lt"/>
                          <a:ea typeface="+mn-ea"/>
                          <a:cs typeface="+mn-cs"/>
                        </a:rPr>
                        <a:t>Annual staff interviews</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Tx/>
                        <a:buNone/>
                      </a:pPr>
                      <a:r>
                        <a:rPr lang="en-GB" sz="1000" b="0" i="0" dirty="0">
                          <a:latin typeface="+mn-lt"/>
                          <a:ea typeface="Open Sans Light" panose="020B0306030504020204" pitchFamily="34" charset="0"/>
                          <a:cs typeface="Poppins" panose="00000500000000000000" pitchFamily="2" charset="0"/>
                        </a:rPr>
                        <a:t>Employees answer honestly and without concern for their job security</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40913694"/>
                  </a:ext>
                </a:extLst>
              </a:tr>
            </a:tbl>
          </a:graphicData>
        </a:graphic>
      </p:graphicFrame>
      <p:sp>
        <p:nvSpPr>
          <p:cNvPr id="5" name="Text Placeholder 7">
            <a:extLst>
              <a:ext uri="{FF2B5EF4-FFF2-40B4-BE49-F238E27FC236}">
                <a16:creationId xmlns:a16="http://schemas.microsoft.com/office/drawing/2014/main" id="{1684402B-0F72-498A-B835-88F787D661F0}"/>
              </a:ext>
            </a:extLst>
          </p:cNvPr>
          <p:cNvSpPr txBox="1">
            <a:spLocks/>
          </p:cNvSpPr>
          <p:nvPr/>
        </p:nvSpPr>
        <p:spPr>
          <a:xfrm>
            <a:off x="74352" y="1407325"/>
            <a:ext cx="12043295" cy="404741"/>
          </a:xfrm>
          <a:prstGeom prst="rect">
            <a:avLst/>
          </a:prstGeom>
          <a:noFill/>
        </p:spPr>
        <p:txBody>
          <a:bodyPr anchor="t"/>
          <a:lstStyle>
            <a:lvl1pPr marL="0" indent="0" algn="ctr" defTabSz="914400" rtl="0" eaLnBrk="1" latinLnBrk="0" hangingPunct="1">
              <a:lnSpc>
                <a:spcPct val="90000"/>
              </a:lnSpc>
              <a:spcBef>
                <a:spcPts val="1000"/>
              </a:spcBef>
              <a:buFont typeface="Arial" panose="020B0604020202020204" pitchFamily="34" charset="0"/>
              <a:buNone/>
              <a:defRPr sz="3200" b="1" kern="1200" baseline="0">
                <a:solidFill>
                  <a:schemeClr val="accent2"/>
                </a:solidFill>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lnSpc>
                <a:spcPct val="80000"/>
              </a:lnSpc>
            </a:pPr>
            <a:r>
              <a:rPr lang="en-GB" sz="2000" dirty="0">
                <a:solidFill>
                  <a:srgbClr val="264698"/>
                </a:solidFill>
                <a:latin typeface="Poppins" pitchFamily="2" charset="77"/>
                <a:cs typeface="Poppins" pitchFamily="2" charset="77"/>
              </a:rPr>
              <a:t>[Short-term outcomes]</a:t>
            </a:r>
          </a:p>
        </p:txBody>
      </p:sp>
      <p:sp>
        <p:nvSpPr>
          <p:cNvPr id="6" name="Text Placeholder 7">
            <a:extLst>
              <a:ext uri="{FF2B5EF4-FFF2-40B4-BE49-F238E27FC236}">
                <a16:creationId xmlns:a16="http://schemas.microsoft.com/office/drawing/2014/main" id="{ED2AB201-059D-4346-92E5-52AF8AC93359}"/>
              </a:ext>
            </a:extLst>
          </p:cNvPr>
          <p:cNvSpPr txBox="1">
            <a:spLocks/>
          </p:cNvSpPr>
          <p:nvPr/>
        </p:nvSpPr>
        <p:spPr>
          <a:xfrm>
            <a:off x="159338" y="125646"/>
            <a:ext cx="12043295" cy="404741"/>
          </a:xfrm>
          <a:prstGeom prst="rect">
            <a:avLst/>
          </a:prstGeom>
          <a:noFill/>
        </p:spPr>
        <p:txBody>
          <a:bodyPr anchor="t"/>
          <a:lstStyle>
            <a:lvl1pPr marL="0" indent="0" algn="ctr" defTabSz="914400" rtl="0" eaLnBrk="1" latinLnBrk="0" hangingPunct="1">
              <a:lnSpc>
                <a:spcPct val="90000"/>
              </a:lnSpc>
              <a:spcBef>
                <a:spcPts val="1000"/>
              </a:spcBef>
              <a:buFont typeface="Arial" panose="020B0604020202020204" pitchFamily="34" charset="0"/>
              <a:buNone/>
              <a:defRPr sz="3200" b="1" kern="1200" baseline="0">
                <a:solidFill>
                  <a:schemeClr val="accent2"/>
                </a:solidFill>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lnSpc>
                <a:spcPct val="80000"/>
              </a:lnSpc>
            </a:pPr>
            <a:r>
              <a:rPr lang="en-GB" sz="3600" dirty="0">
                <a:solidFill>
                  <a:srgbClr val="264698"/>
                </a:solidFill>
                <a:latin typeface="Poppins" pitchFamily="2" charset="77"/>
                <a:cs typeface="Poppins" pitchFamily="2" charset="77"/>
              </a:rPr>
              <a:t>NCEC OUTCOMES FRAMEWORK</a:t>
            </a:r>
          </a:p>
        </p:txBody>
      </p:sp>
      <p:sp>
        <p:nvSpPr>
          <p:cNvPr id="7" name="TextBox 6">
            <a:extLst>
              <a:ext uri="{FF2B5EF4-FFF2-40B4-BE49-F238E27FC236}">
                <a16:creationId xmlns:a16="http://schemas.microsoft.com/office/drawing/2014/main" id="{DA62615C-2952-EE48-84D0-4BD9E9B3E7B1}"/>
              </a:ext>
            </a:extLst>
          </p:cNvPr>
          <p:cNvSpPr txBox="1"/>
          <p:nvPr/>
        </p:nvSpPr>
        <p:spPr>
          <a:xfrm>
            <a:off x="148705" y="639608"/>
            <a:ext cx="11066085"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306030504020204" pitchFamily="34" charset="0"/>
                <a:cs typeface="Calibri" panose="020F0502020204030204" pitchFamily="34" charset="0"/>
              </a:rPr>
              <a:t>The following pages outline how NCEC will measure progress towards short and medium-term outcomes. This is followed by a summary of the research and data that </a:t>
            </a:r>
            <a:r>
              <a:rPr lang="en-GB" sz="1400" dirty="0">
                <a:solidFill>
                  <a:prstClr val="black"/>
                </a:solidFill>
                <a:latin typeface="Calibri" panose="020F0502020204030204" pitchFamily="34" charset="0"/>
                <a:ea typeface="Open Sans Light" panose="020B0306030504020204" pitchFamily="34" charset="0"/>
                <a:cs typeface="Calibri" panose="020F0502020204030204" pitchFamily="34" charset="0"/>
              </a:rPr>
              <a:t>indicates </a:t>
            </a:r>
            <a:r>
              <a:rPr kumimoji="0" lang="en-GB" sz="14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306030504020204" pitchFamily="34" charset="0"/>
                <a:cs typeface="Calibri" panose="020F0502020204030204" pitchFamily="34" charset="0"/>
              </a:rPr>
              <a:t>NCEC’s contributions towards their long-term outcomes and impacts. </a:t>
            </a:r>
          </a:p>
        </p:txBody>
      </p:sp>
    </p:spTree>
    <p:extLst>
      <p:ext uri="{BB962C8B-B14F-4D97-AF65-F5344CB8AC3E}">
        <p14:creationId xmlns:p14="http://schemas.microsoft.com/office/powerpoint/2010/main" val="2503869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E09E2135-2403-A64E-A57D-8BB15AED93CC}"/>
              </a:ext>
            </a:extLst>
          </p:cNvPr>
          <p:cNvGraphicFramePr>
            <a:graphicFrameLocks noGrp="1"/>
          </p:cNvGraphicFramePr>
          <p:nvPr>
            <p:extLst>
              <p:ext uri="{D42A27DB-BD31-4B8C-83A1-F6EECF244321}">
                <p14:modId xmlns:p14="http://schemas.microsoft.com/office/powerpoint/2010/main" val="703285088"/>
              </p:ext>
            </p:extLst>
          </p:nvPr>
        </p:nvGraphicFramePr>
        <p:xfrm>
          <a:off x="273453" y="489729"/>
          <a:ext cx="11603113" cy="5285463"/>
        </p:xfrm>
        <a:graphic>
          <a:graphicData uri="http://schemas.openxmlformats.org/drawingml/2006/table">
            <a:tbl>
              <a:tblPr firstRow="1" bandRow="1">
                <a:tableStyleId>{5C22544A-7EE6-4342-B048-85BDC9FD1C3A}</a:tableStyleId>
              </a:tblPr>
              <a:tblGrid>
                <a:gridCol w="3094146">
                  <a:extLst>
                    <a:ext uri="{9D8B030D-6E8A-4147-A177-3AD203B41FA5}">
                      <a16:colId xmlns:a16="http://schemas.microsoft.com/office/drawing/2014/main" val="1956530198"/>
                    </a:ext>
                  </a:extLst>
                </a:gridCol>
                <a:gridCol w="1778559">
                  <a:extLst>
                    <a:ext uri="{9D8B030D-6E8A-4147-A177-3AD203B41FA5}">
                      <a16:colId xmlns:a16="http://schemas.microsoft.com/office/drawing/2014/main" val="3623924630"/>
                    </a:ext>
                  </a:extLst>
                </a:gridCol>
                <a:gridCol w="2541182">
                  <a:extLst>
                    <a:ext uri="{9D8B030D-6E8A-4147-A177-3AD203B41FA5}">
                      <a16:colId xmlns:a16="http://schemas.microsoft.com/office/drawing/2014/main" val="3484770180"/>
                    </a:ext>
                  </a:extLst>
                </a:gridCol>
                <a:gridCol w="2552599">
                  <a:extLst>
                    <a:ext uri="{9D8B030D-6E8A-4147-A177-3AD203B41FA5}">
                      <a16:colId xmlns:a16="http://schemas.microsoft.com/office/drawing/2014/main" val="908117762"/>
                    </a:ext>
                  </a:extLst>
                </a:gridCol>
                <a:gridCol w="1636627">
                  <a:extLst>
                    <a:ext uri="{9D8B030D-6E8A-4147-A177-3AD203B41FA5}">
                      <a16:colId xmlns:a16="http://schemas.microsoft.com/office/drawing/2014/main" val="1632360560"/>
                    </a:ext>
                  </a:extLst>
                </a:gridCol>
              </a:tblGrid>
              <a:tr h="237619">
                <a:tc>
                  <a:txBody>
                    <a:bodyPr/>
                    <a:lstStyle/>
                    <a:p>
                      <a:pPr algn="ctr"/>
                      <a:r>
                        <a:rPr lang="en-GB" sz="1000" b="1" i="0" dirty="0">
                          <a:latin typeface="+mn-lt"/>
                          <a:ea typeface="Open Sans Light" panose="020B0306030504020204" pitchFamily="34" charset="0"/>
                          <a:cs typeface="Poppins" pitchFamily="2" charset="77"/>
                        </a:rPr>
                        <a:t>Outcome</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448E"/>
                    </a:solidFill>
                  </a:tcPr>
                </a:tc>
                <a:tc>
                  <a:txBody>
                    <a:bodyPr/>
                    <a:lstStyle/>
                    <a:p>
                      <a:pPr algn="ctr"/>
                      <a:r>
                        <a:rPr lang="en-GB" sz="1000" b="1" i="0" baseline="0" dirty="0">
                          <a:latin typeface="+mn-lt"/>
                          <a:ea typeface="Open Sans Light" panose="020B0306030504020204" pitchFamily="34" charset="0"/>
                          <a:cs typeface="Poppins" pitchFamily="2" charset="77"/>
                        </a:rPr>
                        <a:t>Affected Stakeholders</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lang="en-GB" sz="1000" b="1" i="0" dirty="0">
                          <a:latin typeface="+mn-lt"/>
                          <a:ea typeface="Open Sans Light" panose="020B0306030504020204" pitchFamily="34" charset="0"/>
                          <a:cs typeface="Poppins" pitchFamily="2" charset="77"/>
                        </a:rPr>
                        <a:t>Indicators</a:t>
                      </a:r>
                      <a:endParaRPr lang="en-GB" sz="1000" b="1" i="0" baseline="3000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lang="en-GB" sz="1000" b="1" i="0" dirty="0">
                          <a:latin typeface="+mn-lt"/>
                          <a:ea typeface="Open Sans Light" panose="020B0306030504020204" pitchFamily="34" charset="0"/>
                          <a:cs typeface="Poppins" pitchFamily="2" charset="77"/>
                        </a:rPr>
                        <a:t>Means of Verification</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lang="en-GB" sz="1000" b="1" i="0" dirty="0">
                          <a:latin typeface="+mn-lt"/>
                          <a:ea typeface="Open Sans Light" panose="020B0306030504020204" pitchFamily="34" charset="0"/>
                          <a:cs typeface="Poppins" pitchFamily="2" charset="77"/>
                        </a:rPr>
                        <a:t>Risks/Assumptions</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4285113973"/>
                  </a:ext>
                </a:extLst>
              </a:tr>
              <a:tr h="534644">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000" dirty="0">
                          <a:solidFill>
                            <a:schemeClr val="tx1"/>
                          </a:solidFill>
                        </a:rPr>
                        <a:t>1.3. People with barriers to employment are given training and support to gain and maintain a job </a:t>
                      </a:r>
                      <a:r>
                        <a:rPr lang="en-GB" sz="1000" b="0" i="0" dirty="0">
                          <a:latin typeface="+mn-lt"/>
                          <a:ea typeface="Open Sans Light" panose="020B0306030504020204" pitchFamily="34" charset="0"/>
                          <a:cs typeface="Poppins" pitchFamily="2" charset="77"/>
                        </a:rPr>
                        <a:t>(SROI)</a:t>
                      </a:r>
                      <a:endParaRPr lang="en-AU" sz="1000" dirty="0">
                        <a:solidFill>
                          <a:schemeClr val="tx1"/>
                        </a:solidFill>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rowSpan="4">
                  <a:txBody>
                    <a:bodyPr/>
                    <a:lstStyle/>
                    <a:p>
                      <a:pPr marL="0" indent="0" algn="l">
                        <a:buFontTx/>
                        <a:buNone/>
                      </a:pPr>
                      <a:r>
                        <a:rPr lang="en-GB" sz="1000" b="0" i="0" dirty="0">
                          <a:latin typeface="+mn-lt"/>
                          <a:ea typeface="Open Sans Light" panose="020B0306030504020204" pitchFamily="34" charset="0"/>
                          <a:cs typeface="Poppins" pitchFamily="2" charset="77"/>
                        </a:rPr>
                        <a:t>Disadvantaged employees</a:t>
                      </a:r>
                    </a:p>
                    <a:p>
                      <a:pPr marL="0" indent="0" algn="l">
                        <a:buFontTx/>
                        <a:buNone/>
                      </a:pPr>
                      <a:r>
                        <a:rPr lang="en-GB" sz="1000" b="0" i="0" dirty="0">
                          <a:latin typeface="+mn-lt"/>
                          <a:ea typeface="Open Sans Light" panose="020B0306030504020204" pitchFamily="34" charset="0"/>
                          <a:cs typeface="Poppins" pitchFamily="2" charset="77"/>
                        </a:rPr>
                        <a:t>Community Living Association (CLA)</a:t>
                      </a:r>
                    </a:p>
                    <a:p>
                      <a:pPr marL="0" indent="0" algn="l">
                        <a:buFontTx/>
                        <a:buNone/>
                      </a:pPr>
                      <a:r>
                        <a:rPr lang="en-GB" sz="1000" b="0" i="0" dirty="0">
                          <a:latin typeface="+mn-lt"/>
                          <a:ea typeface="Open Sans Light" panose="020B0306030504020204" pitchFamily="34" charset="0"/>
                          <a:cs typeface="Poppins" pitchFamily="2" charset="77"/>
                        </a:rPr>
                        <a:t>Local businesses</a:t>
                      </a:r>
                    </a:p>
                    <a:p>
                      <a:pPr marL="0" indent="0" algn="l">
                        <a:buFontTx/>
                        <a:buNone/>
                      </a:pPr>
                      <a:r>
                        <a:rPr lang="en-GB" sz="1000" b="0" i="0" dirty="0">
                          <a:latin typeface="+mn-lt"/>
                          <a:ea typeface="Open Sans Light" panose="020B0306030504020204" pitchFamily="34" charset="0"/>
                          <a:cs typeface="Poppins" pitchFamily="2" charset="77"/>
                        </a:rPr>
                        <a:t>Au Federal Government </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Tx/>
                        <a:buNone/>
                      </a:pPr>
                      <a:r>
                        <a:rPr lang="en-GB" sz="1000" b="0" i="0" dirty="0">
                          <a:latin typeface="+mn-lt"/>
                          <a:ea typeface="Open Sans Light" panose="020B0306030504020204" pitchFamily="34" charset="0"/>
                          <a:cs typeface="Poppins" pitchFamily="2" charset="77"/>
                        </a:rPr>
                        <a:t># of workers with  cognitive disabilities that work at NCEC</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r>
                        <a:rPr lang="en-AU" sz="1000" kern="1200" dirty="0">
                          <a:solidFill>
                            <a:schemeClr val="dk1"/>
                          </a:solidFill>
                          <a:effectLst/>
                          <a:latin typeface="+mn-lt"/>
                          <a:ea typeface="+mn-ea"/>
                          <a:cs typeface="+mn-cs"/>
                        </a:rPr>
                        <a:t>Staff records</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Tx/>
                        <a:buNone/>
                      </a:pPr>
                      <a:endParaRPr lang="en-GB" sz="1000" b="0"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98208969"/>
                  </a:ext>
                </a:extLst>
              </a:tr>
              <a:tr h="534644">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dirty="0">
                          <a:latin typeface="+mn-lt"/>
                          <a:ea typeface="Open Sans Light" panose="020B0306030504020204" pitchFamily="34" charset="0"/>
                          <a:cs typeface="Poppins" pitchFamily="2" charset="77"/>
                        </a:rPr>
                        <a:t># of employees who participant in formal training and skill development at NCEC</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a:t>Staff records</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Tx/>
                        <a:buNone/>
                      </a:pPr>
                      <a:endParaRPr lang="en-GB" sz="1000" b="0"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94562533"/>
                  </a:ext>
                </a:extLst>
              </a:tr>
              <a:tr h="534644">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dirty="0">
                          <a:latin typeface="+mn-lt"/>
                          <a:ea typeface="Open Sans Light" panose="020B0306030504020204" pitchFamily="34" charset="0"/>
                          <a:cs typeface="Poppins" pitchFamily="2" charset="77"/>
                        </a:rPr>
                        <a:t># of employees who feel happy and secure / feel they have a future with NCEC</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a:t>Annual staff interviews</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dirty="0">
                          <a:latin typeface="+mn-lt"/>
                          <a:ea typeface="Open Sans Light" panose="020B0306030504020204" pitchFamily="34" charset="0"/>
                          <a:cs typeface="Poppins" panose="00000500000000000000" pitchFamily="2" charset="0"/>
                        </a:rPr>
                        <a:t>Employees answer honestly and without concern for their job security</a:t>
                      </a:r>
                    </a:p>
                    <a:p>
                      <a:pPr marL="0" indent="0" algn="l">
                        <a:buFontTx/>
                        <a:buNone/>
                      </a:pPr>
                      <a:endParaRPr lang="en-GB" sz="1000" b="0"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93376319"/>
                  </a:ext>
                </a:extLst>
              </a:tr>
              <a:tr h="534644">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000" dirty="0">
                        <a:solidFill>
                          <a:schemeClr val="tx1"/>
                        </a:solidFill>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vMerge="1">
                  <a:txBody>
                    <a:bodyPr/>
                    <a:lstStyle/>
                    <a:p>
                      <a:pPr marL="0" indent="0" algn="l">
                        <a:buFontTx/>
                        <a:buNone/>
                      </a:pPr>
                      <a:endParaRPr lang="en-GB" sz="1000" b="0"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dirty="0">
                          <a:latin typeface="+mn-lt"/>
                          <a:ea typeface="Open Sans Light" panose="020B0306030504020204" pitchFamily="34" charset="0"/>
                          <a:cs typeface="Poppins" pitchFamily="2" charset="77"/>
                        </a:rPr>
                        <a:t># of employees who make progress in Skills Matrix and feel confident in their ability to do their job</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a:t>Ongoing updates to Skills Matrix</a:t>
                      </a:r>
                    </a:p>
                    <a:p>
                      <a:r>
                        <a:rPr lang="en-US" sz="1000" dirty="0"/>
                        <a:t>Annual staff interviews</a:t>
                      </a:r>
                    </a:p>
                    <a:p>
                      <a:endParaRPr lang="en-US" sz="1000" dirty="0"/>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Tx/>
                        <a:buNone/>
                      </a:pPr>
                      <a:endParaRPr lang="en-GB" sz="1000" b="0"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3185867"/>
                  </a:ext>
                </a:extLst>
              </a:tr>
              <a:tr h="5346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000" dirty="0">
                          <a:solidFill>
                            <a:schemeClr val="tx1"/>
                          </a:solidFill>
                        </a:rPr>
                        <a:t>1.4. Cooperative members are empowered to participate in decisions about their workplace</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dirty="0">
                          <a:latin typeface="+mn-lt"/>
                          <a:ea typeface="Open Sans Light" panose="020B0306030504020204" pitchFamily="34" charset="0"/>
                          <a:cs typeface="Poppins" pitchFamily="2" charset="77"/>
                        </a:rPr>
                        <a:t>Disadvantaged employees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dirty="0">
                          <a:latin typeface="+mn-lt"/>
                          <a:ea typeface="Open Sans Light" panose="020B0306030504020204" pitchFamily="34" charset="0"/>
                          <a:cs typeface="Poppins" pitchFamily="2" charset="77"/>
                        </a:rPr>
                        <a:t>Families of disadvantaged employees</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Tx/>
                        <a:buNone/>
                      </a:pPr>
                      <a:r>
                        <a:rPr lang="en-GB" sz="1000" b="0" i="0" dirty="0">
                          <a:latin typeface="+mn-lt"/>
                          <a:ea typeface="Open Sans Light" panose="020B0306030504020204" pitchFamily="34" charset="0"/>
                          <a:cs typeface="Poppins" pitchFamily="2" charset="77"/>
                        </a:rPr>
                        <a:t># of employees who attend Cooperative meetings (annualised average)</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r>
                        <a:rPr lang="en-AU" sz="1000" kern="1200" dirty="0">
                          <a:solidFill>
                            <a:schemeClr val="dk1"/>
                          </a:solidFill>
                          <a:effectLst/>
                          <a:latin typeface="+mn-lt"/>
                          <a:ea typeface="+mn-ea"/>
                          <a:cs typeface="+mn-cs"/>
                        </a:rPr>
                        <a:t>Cooperative records/ meeting minutes</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lgn="l">
                        <a:buFontTx/>
                        <a:buChar char="-"/>
                      </a:pPr>
                      <a:endParaRPr lang="en-GB" sz="1000" b="0"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23705280"/>
                  </a:ext>
                </a:extLst>
              </a:tr>
              <a:tr h="386132">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000" dirty="0">
                          <a:solidFill>
                            <a:schemeClr val="tx1"/>
                          </a:solidFill>
                        </a:rPr>
                        <a:t>1.5. Sustainable social enterprises and small businesses developed through collaboration and cooperation between diverse groups of people (SROI)</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rowSpan="3">
                  <a:txBody>
                    <a:bodyPr/>
                    <a:lstStyle/>
                    <a:p>
                      <a:pPr marL="0" indent="0" algn="l">
                        <a:buFontTx/>
                        <a:buNone/>
                      </a:pPr>
                      <a:r>
                        <a:rPr lang="en-GB" sz="1000" b="0" i="0" dirty="0">
                          <a:latin typeface="+mn-lt"/>
                          <a:ea typeface="Open Sans Light" panose="020B0306030504020204" pitchFamily="34" charset="0"/>
                          <a:cs typeface="Poppins" pitchFamily="2" charset="77"/>
                        </a:rPr>
                        <a:t>Disadvantaged employees</a:t>
                      </a:r>
                    </a:p>
                    <a:p>
                      <a:pPr marL="0" indent="0" algn="l">
                        <a:buFontTx/>
                        <a:buNone/>
                      </a:pPr>
                      <a:r>
                        <a:rPr lang="en-GB" sz="1000" b="0" i="0" dirty="0">
                          <a:latin typeface="+mn-lt"/>
                          <a:ea typeface="Open Sans Light" panose="020B0306030504020204" pitchFamily="34" charset="0"/>
                          <a:cs typeface="Poppins" pitchFamily="2" charset="77"/>
                        </a:rPr>
                        <a:t>CLA </a:t>
                      </a:r>
                    </a:p>
                    <a:p>
                      <a:pPr marL="0" indent="0" algn="l">
                        <a:buFontTx/>
                        <a:buNone/>
                      </a:pPr>
                      <a:r>
                        <a:rPr lang="en-GB" sz="1000" b="0" i="0" dirty="0">
                          <a:latin typeface="+mn-lt"/>
                          <a:ea typeface="Open Sans Light" panose="020B0306030504020204" pitchFamily="34" charset="0"/>
                          <a:cs typeface="Poppins" pitchFamily="2" charset="77"/>
                        </a:rPr>
                        <a:t>Qld Government</a:t>
                      </a:r>
                    </a:p>
                    <a:p>
                      <a:pPr marL="0" indent="0" algn="l">
                        <a:buFontTx/>
                        <a:buNone/>
                      </a:pPr>
                      <a:r>
                        <a:rPr lang="en-GB" sz="1000" b="0" i="0" dirty="0">
                          <a:latin typeface="+mn-lt"/>
                          <a:ea typeface="Open Sans Light" panose="020B0306030504020204" pitchFamily="34" charset="0"/>
                          <a:cs typeface="Poppins" pitchFamily="2" charset="77"/>
                        </a:rPr>
                        <a:t>Brisbane City Council </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Tx/>
                        <a:buNone/>
                      </a:pPr>
                      <a:r>
                        <a:rPr lang="en-GB" sz="1000" b="0" i="0" dirty="0">
                          <a:latin typeface="+mn-lt"/>
                          <a:ea typeface="Open Sans Light" panose="020B0306030504020204" pitchFamily="34" charset="0"/>
                          <a:cs typeface="Poppins" pitchFamily="2" charset="77"/>
                        </a:rPr>
                        <a:t># of facilities (incl. parks) maintained by NCEC </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r>
                        <a:rPr lang="en-AU" sz="1000" kern="1200" dirty="0">
                          <a:solidFill>
                            <a:schemeClr val="dk1"/>
                          </a:solidFill>
                          <a:effectLst/>
                          <a:latin typeface="+mn-lt"/>
                          <a:ea typeface="+mn-ea"/>
                          <a:cs typeface="+mn-cs"/>
                        </a:rPr>
                        <a:t>Social enterprise management records </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lgn="l">
                        <a:buFontTx/>
                        <a:buChar char="-"/>
                      </a:pPr>
                      <a:endParaRPr lang="en-GB" sz="1000" b="0"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39644915"/>
                  </a:ext>
                </a:extLst>
              </a:tr>
              <a:tr h="322355">
                <a:tc vMerge="1">
                  <a:txBody>
                    <a:bodyPr/>
                    <a:lstStyle/>
                    <a:p>
                      <a:endParaRPr lang="en-US"/>
                    </a:p>
                  </a:txBody>
                  <a:tcPr/>
                </a:tc>
                <a:tc v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dirty="0">
                          <a:latin typeface="+mn-lt"/>
                          <a:ea typeface="Open Sans Light" panose="020B0306030504020204" pitchFamily="34" charset="0"/>
                          <a:cs typeface="Poppins" pitchFamily="2" charset="77"/>
                        </a:rPr>
                        <a:t># of customers served by NCEC enterprises</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r>
                        <a:rPr lang="en-AU" sz="1000" kern="1200" dirty="0">
                          <a:solidFill>
                            <a:schemeClr val="dk1"/>
                          </a:solidFill>
                          <a:effectLst/>
                          <a:latin typeface="+mn-lt"/>
                          <a:ea typeface="+mn-ea"/>
                          <a:cs typeface="+mn-cs"/>
                        </a:rPr>
                        <a:t>Café/ catering point of sale records</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lgn="l">
                        <a:buFontTx/>
                        <a:buChar char="-"/>
                      </a:pPr>
                      <a:endParaRPr lang="en-GB" sz="1000" b="0"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20234214"/>
                  </a:ext>
                </a:extLst>
              </a:tr>
              <a:tr h="386132">
                <a:tc vMerge="1">
                  <a:txBody>
                    <a:bodyPr/>
                    <a:lstStyle/>
                    <a:p>
                      <a:endParaRPr lang="en-US"/>
                    </a:p>
                  </a:txBody>
                  <a:tcPr/>
                </a:tc>
                <a:tc v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dirty="0">
                          <a:latin typeface="+mn-lt"/>
                          <a:ea typeface="Open Sans Light" panose="020B0306030504020204" pitchFamily="34" charset="0"/>
                          <a:cs typeface="Poppins" pitchFamily="2" charset="77"/>
                        </a:rPr>
                        <a:t># of social enterprises and small business start-ups supported by NCEC</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r>
                        <a:rPr lang="en-AU" sz="1000" kern="1200" dirty="0">
                          <a:solidFill>
                            <a:schemeClr val="dk1"/>
                          </a:solidFill>
                          <a:effectLst/>
                          <a:latin typeface="+mn-lt"/>
                          <a:ea typeface="+mn-ea"/>
                          <a:cs typeface="+mn-cs"/>
                        </a:rPr>
                        <a:t>NCEC management records</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Tx/>
                        <a:buNone/>
                      </a:pPr>
                      <a:r>
                        <a:rPr lang="en-GB" sz="1000" b="0" i="0" dirty="0">
                          <a:latin typeface="+mn-lt"/>
                          <a:ea typeface="Open Sans Light" panose="020B0306030504020204" pitchFamily="34" charset="0"/>
                          <a:cs typeface="Poppins" pitchFamily="2" charset="77"/>
                        </a:rPr>
                        <a:t>Accurate records can be kept of support offered.</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6785784"/>
                  </a:ext>
                </a:extLst>
              </a:tr>
              <a:tr h="534644">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000" dirty="0">
                          <a:solidFill>
                            <a:schemeClr val="tx1"/>
                          </a:solidFill>
                        </a:rPr>
                        <a:t>1.6. People are given the opportunity to learn from those with a lived experience of barriers to employment</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dirty="0">
                          <a:latin typeface="+mn-lt"/>
                          <a:ea typeface="Open Sans Light" panose="020B0306030504020204" pitchFamily="34" charset="0"/>
                          <a:cs typeface="Poppins" pitchFamily="2" charset="77"/>
                        </a:rPr>
                        <a:t>Disadvantaged employees</a:t>
                      </a:r>
                    </a:p>
                    <a:p>
                      <a:pPr marL="0" indent="0" algn="l">
                        <a:buFontTx/>
                        <a:buNone/>
                      </a:pPr>
                      <a:r>
                        <a:rPr lang="en-GB" sz="1000" b="0" i="0" dirty="0">
                          <a:latin typeface="+mn-lt"/>
                          <a:ea typeface="Open Sans Light" panose="020B0306030504020204" pitchFamily="34" charset="0"/>
                          <a:cs typeface="Poppins" pitchFamily="2" charset="77"/>
                        </a:rPr>
                        <a:t>People with lived experience of disability</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Tx/>
                        <a:buNone/>
                      </a:pPr>
                      <a:r>
                        <a:rPr lang="en-GB" sz="1000" b="0" i="0" dirty="0">
                          <a:latin typeface="+mn-lt"/>
                          <a:ea typeface="Open Sans Light" panose="020B0306030504020204" pitchFamily="34" charset="0"/>
                          <a:cs typeface="Poppins" pitchFamily="2" charset="77"/>
                        </a:rPr>
                        <a:t># of public events and presentations by NCEC workers/ community members</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r>
                        <a:rPr lang="en-AU" sz="1000" kern="1200" dirty="0">
                          <a:solidFill>
                            <a:schemeClr val="dk1"/>
                          </a:solidFill>
                          <a:effectLst/>
                          <a:latin typeface="+mn-lt"/>
                          <a:ea typeface="+mn-ea"/>
                          <a:cs typeface="+mn-cs"/>
                        </a:rPr>
                        <a:t>Event bookings and attendee lists</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lgn="l">
                        <a:buFontTx/>
                        <a:buChar char="-"/>
                      </a:pPr>
                      <a:endParaRPr lang="en-GB" sz="1000" b="0"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09042129"/>
                  </a:ext>
                </a:extLst>
              </a:tr>
              <a:tr h="534644">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000" dirty="0">
                        <a:solidFill>
                          <a:schemeClr val="tx1"/>
                        </a:solidFill>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vMerge="1">
                  <a:txBody>
                    <a:bodyPr/>
                    <a:lstStyle/>
                    <a:p>
                      <a:pPr marL="0" indent="0" algn="l">
                        <a:buFontTx/>
                        <a:buNone/>
                      </a:pPr>
                      <a:endParaRPr lang="en-GB" sz="1000" b="0"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Tx/>
                        <a:buNone/>
                      </a:pPr>
                      <a:r>
                        <a:rPr lang="en-GB" sz="1000" b="0" i="0" dirty="0">
                          <a:latin typeface="+mn-lt"/>
                          <a:ea typeface="Open Sans Light" panose="020B0306030504020204" pitchFamily="34" charset="0"/>
                          <a:cs typeface="Poppins" pitchFamily="2" charset="77"/>
                        </a:rPr>
                        <a:t>Changed perceptions of disadvantage and disability among NCEC stakeholders</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buFontTx/>
                        <a:buNone/>
                      </a:pPr>
                      <a:r>
                        <a:rPr lang="en-AU" sz="1000" kern="1200" dirty="0">
                          <a:solidFill>
                            <a:schemeClr val="dk1"/>
                          </a:solidFill>
                          <a:effectLst/>
                          <a:latin typeface="+mn-lt"/>
                          <a:ea typeface="+mn-ea"/>
                          <a:cs typeface="+mn-cs"/>
                        </a:rPr>
                        <a:t>Annual NCEC stakeholder survey</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Tx/>
                        <a:buNone/>
                      </a:pPr>
                      <a:r>
                        <a:rPr lang="en-GB" sz="1000" b="0" i="0" dirty="0">
                          <a:latin typeface="+mn-lt"/>
                          <a:ea typeface="Open Sans Light" panose="020B0306030504020204" pitchFamily="34" charset="0"/>
                          <a:cs typeface="Poppins" pitchFamily="2" charset="77"/>
                        </a:rPr>
                        <a:t>Enough stakeholders will complete survey.  </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88527967"/>
                  </a:ext>
                </a:extLst>
              </a:tr>
            </a:tbl>
          </a:graphicData>
        </a:graphic>
      </p:graphicFrame>
      <p:sp>
        <p:nvSpPr>
          <p:cNvPr id="5" name="Text Placeholder 7">
            <a:extLst>
              <a:ext uri="{FF2B5EF4-FFF2-40B4-BE49-F238E27FC236}">
                <a16:creationId xmlns:a16="http://schemas.microsoft.com/office/drawing/2014/main" id="{1684402B-0F72-498A-B835-88F787D661F0}"/>
              </a:ext>
            </a:extLst>
          </p:cNvPr>
          <p:cNvSpPr txBox="1">
            <a:spLocks/>
          </p:cNvSpPr>
          <p:nvPr/>
        </p:nvSpPr>
        <p:spPr>
          <a:xfrm>
            <a:off x="159338" y="125646"/>
            <a:ext cx="12043295" cy="404741"/>
          </a:xfrm>
          <a:prstGeom prst="rect">
            <a:avLst/>
          </a:prstGeom>
          <a:noFill/>
        </p:spPr>
        <p:txBody>
          <a:bodyPr anchor="t"/>
          <a:lstStyle>
            <a:lvl1pPr marL="0" indent="0" algn="ctr" defTabSz="914400" rtl="0" eaLnBrk="1" latinLnBrk="0" hangingPunct="1">
              <a:lnSpc>
                <a:spcPct val="90000"/>
              </a:lnSpc>
              <a:spcBef>
                <a:spcPts val="1000"/>
              </a:spcBef>
              <a:buFont typeface="Arial" panose="020B0604020202020204" pitchFamily="34" charset="0"/>
              <a:buNone/>
              <a:defRPr sz="3200" b="1" kern="1200" baseline="0">
                <a:solidFill>
                  <a:schemeClr val="accent2"/>
                </a:solidFill>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lnSpc>
                <a:spcPct val="80000"/>
              </a:lnSpc>
            </a:pPr>
            <a:r>
              <a:rPr lang="en-GB" sz="2000" dirty="0">
                <a:solidFill>
                  <a:srgbClr val="264698"/>
                </a:solidFill>
                <a:latin typeface="Poppins" pitchFamily="2" charset="77"/>
                <a:cs typeface="Poppins" pitchFamily="2" charset="77"/>
              </a:rPr>
              <a:t>[Short-term outcomes continued…]</a:t>
            </a:r>
          </a:p>
        </p:txBody>
      </p:sp>
    </p:spTree>
    <p:extLst>
      <p:ext uri="{BB962C8B-B14F-4D97-AF65-F5344CB8AC3E}">
        <p14:creationId xmlns:p14="http://schemas.microsoft.com/office/powerpoint/2010/main" val="1406684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7">
            <a:extLst>
              <a:ext uri="{FF2B5EF4-FFF2-40B4-BE49-F238E27FC236}">
                <a16:creationId xmlns:a16="http://schemas.microsoft.com/office/drawing/2014/main" id="{1684402B-0F72-498A-B835-88F787D661F0}"/>
              </a:ext>
            </a:extLst>
          </p:cNvPr>
          <p:cNvSpPr txBox="1">
            <a:spLocks/>
          </p:cNvSpPr>
          <p:nvPr/>
        </p:nvSpPr>
        <p:spPr>
          <a:xfrm>
            <a:off x="148705" y="148506"/>
            <a:ext cx="12043295" cy="404741"/>
          </a:xfrm>
          <a:prstGeom prst="rect">
            <a:avLst/>
          </a:prstGeom>
          <a:noFill/>
        </p:spPr>
        <p:txBody>
          <a:bodyPr anchor="t"/>
          <a:lstStyle>
            <a:lvl1pPr marL="0" indent="0" algn="ctr" defTabSz="914400" rtl="0" eaLnBrk="1" latinLnBrk="0" hangingPunct="1">
              <a:lnSpc>
                <a:spcPct val="90000"/>
              </a:lnSpc>
              <a:spcBef>
                <a:spcPts val="1000"/>
              </a:spcBef>
              <a:buFont typeface="Arial" panose="020B0604020202020204" pitchFamily="34" charset="0"/>
              <a:buNone/>
              <a:defRPr sz="3200" b="1" kern="1200" baseline="0">
                <a:solidFill>
                  <a:schemeClr val="accent2"/>
                </a:solidFill>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lnSpc>
                <a:spcPct val="80000"/>
              </a:lnSpc>
            </a:pPr>
            <a:r>
              <a:rPr lang="en-GB" sz="2000" dirty="0">
                <a:solidFill>
                  <a:srgbClr val="264698"/>
                </a:solidFill>
                <a:latin typeface="Poppins" pitchFamily="2" charset="77"/>
                <a:cs typeface="Poppins" pitchFamily="2" charset="77"/>
              </a:rPr>
              <a:t>[Medium-term outcomes]</a:t>
            </a:r>
          </a:p>
        </p:txBody>
      </p:sp>
      <p:graphicFrame>
        <p:nvGraphicFramePr>
          <p:cNvPr id="2" name="Table 1">
            <a:extLst>
              <a:ext uri="{FF2B5EF4-FFF2-40B4-BE49-F238E27FC236}">
                <a16:creationId xmlns:a16="http://schemas.microsoft.com/office/drawing/2014/main" id="{5F8847BE-85D8-8C4A-8470-B29487EE641A}"/>
              </a:ext>
            </a:extLst>
          </p:cNvPr>
          <p:cNvGraphicFramePr>
            <a:graphicFrameLocks noGrp="1"/>
          </p:cNvGraphicFramePr>
          <p:nvPr>
            <p:extLst>
              <p:ext uri="{D42A27DB-BD31-4B8C-83A1-F6EECF244321}">
                <p14:modId xmlns:p14="http://schemas.microsoft.com/office/powerpoint/2010/main" val="1570573655"/>
              </p:ext>
            </p:extLst>
          </p:nvPr>
        </p:nvGraphicFramePr>
        <p:xfrm>
          <a:off x="255270" y="553247"/>
          <a:ext cx="11578767" cy="4297680"/>
        </p:xfrm>
        <a:graphic>
          <a:graphicData uri="http://schemas.openxmlformats.org/drawingml/2006/table">
            <a:tbl>
              <a:tblPr firstRow="1" bandRow="1">
                <a:tableStyleId>{5C22544A-7EE6-4342-B048-85BDC9FD1C3A}</a:tableStyleId>
              </a:tblPr>
              <a:tblGrid>
                <a:gridCol w="3051456">
                  <a:extLst>
                    <a:ext uri="{9D8B030D-6E8A-4147-A177-3AD203B41FA5}">
                      <a16:colId xmlns:a16="http://schemas.microsoft.com/office/drawing/2014/main" val="4035106561"/>
                    </a:ext>
                  </a:extLst>
                </a:gridCol>
                <a:gridCol w="1765004">
                  <a:extLst>
                    <a:ext uri="{9D8B030D-6E8A-4147-A177-3AD203B41FA5}">
                      <a16:colId xmlns:a16="http://schemas.microsoft.com/office/drawing/2014/main" val="1732906940"/>
                    </a:ext>
                  </a:extLst>
                </a:gridCol>
                <a:gridCol w="2392326">
                  <a:extLst>
                    <a:ext uri="{9D8B030D-6E8A-4147-A177-3AD203B41FA5}">
                      <a16:colId xmlns:a16="http://schemas.microsoft.com/office/drawing/2014/main" val="1209188987"/>
                    </a:ext>
                  </a:extLst>
                </a:gridCol>
                <a:gridCol w="2371060">
                  <a:extLst>
                    <a:ext uri="{9D8B030D-6E8A-4147-A177-3AD203B41FA5}">
                      <a16:colId xmlns:a16="http://schemas.microsoft.com/office/drawing/2014/main" val="4115324357"/>
                    </a:ext>
                  </a:extLst>
                </a:gridCol>
                <a:gridCol w="1998921">
                  <a:extLst>
                    <a:ext uri="{9D8B030D-6E8A-4147-A177-3AD203B41FA5}">
                      <a16:colId xmlns:a16="http://schemas.microsoft.com/office/drawing/2014/main" val="4257905012"/>
                    </a:ext>
                  </a:extLst>
                </a:gridCol>
              </a:tblGrid>
              <a:tr h="186485">
                <a:tc>
                  <a:txBody>
                    <a:bodyPr/>
                    <a:lstStyle/>
                    <a:p>
                      <a:pPr algn="ctr"/>
                      <a:r>
                        <a:rPr lang="en-GB" sz="1000" b="1" i="0" dirty="0">
                          <a:latin typeface="+mn-lt"/>
                          <a:ea typeface="Open Sans Light" panose="020B0306030504020204" pitchFamily="34" charset="0"/>
                          <a:cs typeface="Poppins" pitchFamily="2" charset="77"/>
                        </a:rPr>
                        <a:t>Outcome</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448E"/>
                    </a:solidFill>
                  </a:tcPr>
                </a:tc>
                <a:tc>
                  <a:txBody>
                    <a:bodyPr/>
                    <a:lstStyle/>
                    <a:p>
                      <a:pPr algn="ctr"/>
                      <a:r>
                        <a:rPr lang="en-GB" sz="1000" b="1" i="0" baseline="0" dirty="0">
                          <a:latin typeface="+mn-lt"/>
                          <a:ea typeface="Open Sans Light" panose="020B0306030504020204" pitchFamily="34" charset="0"/>
                          <a:cs typeface="Poppins" pitchFamily="2" charset="77"/>
                        </a:rPr>
                        <a:t>Affected Stakeholders</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lang="en-GB" sz="1000" b="1" i="0" dirty="0">
                          <a:latin typeface="+mn-lt"/>
                          <a:ea typeface="Open Sans Light" panose="020B0306030504020204" pitchFamily="34" charset="0"/>
                          <a:cs typeface="Poppins" pitchFamily="2" charset="77"/>
                        </a:rPr>
                        <a:t>Indicators</a:t>
                      </a:r>
                      <a:endParaRPr lang="en-GB" sz="1000" b="1" i="0" baseline="3000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lang="en-GB" sz="1000" b="1" i="0" dirty="0">
                          <a:latin typeface="+mn-lt"/>
                          <a:ea typeface="Open Sans Light" panose="020B0306030504020204" pitchFamily="34" charset="0"/>
                          <a:cs typeface="Poppins" pitchFamily="2" charset="77"/>
                        </a:rPr>
                        <a:t>Means of Verification</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lang="en-GB" sz="1000" b="1" i="0" dirty="0">
                          <a:latin typeface="+mn-lt"/>
                          <a:ea typeface="Open Sans Light" panose="020B0306030504020204" pitchFamily="34" charset="0"/>
                          <a:cs typeface="Poppins" pitchFamily="2" charset="77"/>
                        </a:rPr>
                        <a:t>Risks/Assumptions</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115115232"/>
                  </a:ext>
                </a:extLst>
              </a:tr>
              <a:tr h="186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000" b="0" dirty="0">
                          <a:solidFill>
                            <a:schemeClr val="tx1"/>
                          </a:solidFill>
                        </a:rPr>
                        <a:t>2.1. Employees develop hopes and dreams for the future (SROI)</a:t>
                      </a:r>
                    </a:p>
                    <a:p>
                      <a:pPr algn="l"/>
                      <a:endParaRPr lang="en-GB" sz="1000" b="1"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GB" sz="1000" b="0" i="0" baseline="0" dirty="0">
                          <a:latin typeface="+mn-lt"/>
                          <a:ea typeface="Open Sans Light" panose="020B0306030504020204" pitchFamily="34" charset="0"/>
                          <a:cs typeface="Poppins" pitchFamily="2" charset="77"/>
                        </a:rPr>
                        <a:t>Disadvantaged employees</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000" b="0" i="0" baseline="0" dirty="0">
                          <a:latin typeface="+mn-lt"/>
                          <a:ea typeface="Open Sans Light" panose="020B0306030504020204" pitchFamily="34" charset="0"/>
                          <a:cs typeface="Poppins" pitchFamily="2" charset="77"/>
                        </a:rPr>
                        <a:t># of employees who report increased hopes and dreams for the future</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000" b="0" i="0" dirty="0">
                          <a:latin typeface="+mn-lt"/>
                          <a:ea typeface="Open Sans Light" panose="020B0306030504020204" pitchFamily="34" charset="0"/>
                          <a:cs typeface="Poppins" pitchFamily="2" charset="77"/>
                        </a:rPr>
                        <a:t>Annual employee survey</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000" b="0" i="0" dirty="0">
                          <a:latin typeface="+mn-lt"/>
                          <a:ea typeface="Open Sans Light" panose="020B0306030504020204" pitchFamily="34" charset="0"/>
                          <a:cs typeface="Poppins" pitchFamily="2" charset="77"/>
                        </a:rPr>
                        <a:t>Hopes and dreams for future will translate into meaningful life changes.</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83370698"/>
                  </a:ext>
                </a:extLst>
              </a:tr>
              <a:tr h="42672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000" dirty="0">
                          <a:solidFill>
                            <a:schemeClr val="tx1"/>
                          </a:solidFill>
                        </a:rPr>
                        <a:t>2.2. Employees experience increased personal wellbeing and develop a sense of identity, stability and safety in belonging to a community (SROI)</a:t>
                      </a:r>
                    </a:p>
                    <a:p>
                      <a:pPr algn="l"/>
                      <a:endParaRPr lang="en-GB" sz="1000" b="1"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rowSpan="2">
                  <a:txBody>
                    <a:bodyPr/>
                    <a:lstStyle/>
                    <a:p>
                      <a:pPr algn="l"/>
                      <a:r>
                        <a:rPr lang="en-GB" sz="1000" b="0" i="0" baseline="0" dirty="0">
                          <a:latin typeface="+mn-lt"/>
                          <a:ea typeface="Open Sans Light" panose="020B0306030504020204" pitchFamily="34" charset="0"/>
                          <a:cs typeface="Poppins" pitchFamily="2" charset="77"/>
                        </a:rPr>
                        <a:t>Disadvantaged employees</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000" b="0" i="0" baseline="0" dirty="0">
                          <a:latin typeface="+mn-lt"/>
                          <a:ea typeface="Open Sans Light" panose="020B0306030504020204" pitchFamily="34" charset="0"/>
                          <a:cs typeface="Poppins" pitchFamily="2" charset="77"/>
                        </a:rPr>
                        <a:t># of employees whose personal wellbeing increases during employment with NCEC</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000" b="0" i="0" dirty="0">
                          <a:latin typeface="+mn-lt"/>
                          <a:ea typeface="Open Sans Light" panose="020B0306030504020204" pitchFamily="34" charset="0"/>
                          <a:cs typeface="Poppins" pitchFamily="2" charset="77"/>
                        </a:rPr>
                        <a:t>Baseline: Induction survey</a:t>
                      </a:r>
                    </a:p>
                    <a:p>
                      <a:pPr algn="l"/>
                      <a:endParaRPr lang="en-GB" sz="1000" b="0" i="0" dirty="0">
                        <a:latin typeface="+mn-lt"/>
                        <a:ea typeface="Open Sans Light" panose="020B0306030504020204" pitchFamily="34" charset="0"/>
                        <a:cs typeface="Poppins" pitchFamily="2" charset="77"/>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dirty="0">
                          <a:latin typeface="+mn-lt"/>
                          <a:ea typeface="Open Sans Light" panose="020B0306030504020204" pitchFamily="34" charset="0"/>
                          <a:cs typeface="Poppins" pitchFamily="2" charset="77"/>
                        </a:rPr>
                        <a:t>Ongoing: </a:t>
                      </a:r>
                      <a:r>
                        <a:rPr lang="en-US" sz="1000" dirty="0"/>
                        <a:t>Annual staff interviews</a:t>
                      </a:r>
                    </a:p>
                    <a:p>
                      <a:pPr algn="l"/>
                      <a:endParaRPr lang="en-GB" sz="1000" b="0"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dirty="0">
                          <a:latin typeface="+mn-lt"/>
                          <a:ea typeface="Open Sans Light" panose="020B0306030504020204" pitchFamily="34" charset="0"/>
                          <a:cs typeface="Poppins" panose="00000500000000000000" pitchFamily="2" charset="0"/>
                        </a:rPr>
                        <a:t>Changes can be attributed to NCEC</a:t>
                      </a:r>
                    </a:p>
                    <a:p>
                      <a:pPr algn="l"/>
                      <a:endParaRPr lang="en-GB" sz="1000" b="1"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3867723"/>
                  </a:ext>
                </a:extLst>
              </a:tr>
              <a:tr h="426720">
                <a:tc vMerge="1">
                  <a:txBody>
                    <a:bodyPr/>
                    <a:lstStyle/>
                    <a:p>
                      <a:endParaRPr lang="en-US"/>
                    </a:p>
                  </a:txBody>
                  <a:tcPr/>
                </a:tc>
                <a:tc v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dirty="0">
                          <a:latin typeface="+mn-lt"/>
                          <a:ea typeface="Open Sans Light" panose="020B0306030504020204" pitchFamily="34" charset="0"/>
                          <a:cs typeface="Poppins" pitchFamily="2" charset="77"/>
                        </a:rPr>
                        <a:t># of Employees who report a sense of community and belonging at NCEC.</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000" b="0" i="0" dirty="0">
                          <a:latin typeface="+mn-lt"/>
                          <a:ea typeface="Open Sans Light" panose="020B0306030504020204" pitchFamily="34" charset="0"/>
                          <a:cs typeface="Poppins" pitchFamily="2" charset="77"/>
                        </a:rPr>
                        <a:t>Annual staff interviews</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dirty="0">
                          <a:latin typeface="+mn-lt"/>
                          <a:ea typeface="Open Sans Light" panose="020B0306030504020204" pitchFamily="34" charset="0"/>
                          <a:cs typeface="Poppins" panose="00000500000000000000" pitchFamily="2" charset="0"/>
                        </a:rPr>
                        <a:t>Employees answer honestly and without concern for their job security</a:t>
                      </a:r>
                    </a:p>
                    <a:p>
                      <a:pPr algn="l"/>
                      <a:endParaRPr lang="en-GB" sz="1000" b="1"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302298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000" i="0" dirty="0">
                          <a:solidFill>
                            <a:schemeClr val="tx1"/>
                          </a:solidFill>
                        </a:rPr>
                        <a:t>2.3. A culture of equality, collaboration and self-determination is fostered in NCEC employees </a:t>
                      </a:r>
                      <a:r>
                        <a:rPr lang="en-GB" sz="1000" b="0" i="0" dirty="0">
                          <a:latin typeface="+mn-lt"/>
                          <a:ea typeface="Open Sans Light" panose="020B0306030504020204" pitchFamily="34" charset="0"/>
                          <a:cs typeface="Poppins" pitchFamily="2" charset="77"/>
                        </a:rPr>
                        <a:t>(SROI)</a:t>
                      </a:r>
                      <a:endParaRPr lang="en-AU" sz="1000" i="0" dirty="0">
                        <a:solidFill>
                          <a:schemeClr val="tx1"/>
                        </a:solidFill>
                      </a:endParaRPr>
                    </a:p>
                    <a:p>
                      <a:pPr algn="l"/>
                      <a:endParaRPr lang="en-GB" sz="1000" b="1"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GB" sz="1000" b="0" i="0" baseline="0" dirty="0">
                          <a:latin typeface="+mn-lt"/>
                          <a:ea typeface="Open Sans Light" panose="020B0306030504020204" pitchFamily="34" charset="0"/>
                          <a:cs typeface="Poppins" pitchFamily="2" charset="77"/>
                        </a:rPr>
                        <a:t>Disadvantaged employees</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000" b="0" i="0" baseline="0" dirty="0">
                          <a:latin typeface="+mn-lt"/>
                          <a:ea typeface="Open Sans Light" panose="020B0306030504020204" pitchFamily="34" charset="0"/>
                          <a:cs typeface="Poppins" pitchFamily="2" charset="77"/>
                        </a:rPr>
                        <a:t>See Outcomes 1.3 and 1.4.</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baseline="0" dirty="0">
                          <a:latin typeface="+mn-lt"/>
                          <a:ea typeface="Open Sans Light" panose="020B0306030504020204" pitchFamily="34" charset="0"/>
                          <a:cs typeface="Poppins" pitchFamily="2" charset="77"/>
                        </a:rPr>
                        <a:t>See Outcomes 1.3 and 1.4.</a:t>
                      </a:r>
                    </a:p>
                    <a:p>
                      <a:pPr algn="l"/>
                      <a:endParaRPr lang="en-GB" sz="1000" b="1"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GB" sz="1000" b="1"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31904573"/>
                  </a:ext>
                </a:extLst>
              </a:tr>
              <a:tr h="186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000" dirty="0">
                          <a:solidFill>
                            <a:schemeClr val="tx1"/>
                          </a:solidFill>
                        </a:rPr>
                        <a:t>2.4. People engage their families and communities in social enterprise and small businesses, fostering a culture of collective help, collaboration and knowledge-sharing in business. </a:t>
                      </a:r>
                    </a:p>
                    <a:p>
                      <a:pPr algn="l"/>
                      <a:endParaRPr lang="en-GB" sz="1000" b="1"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baseline="0" dirty="0">
                          <a:latin typeface="+mn-lt"/>
                          <a:ea typeface="Open Sans Light" panose="020B0306030504020204" pitchFamily="34" charset="0"/>
                          <a:cs typeface="Poppins" pitchFamily="2" charset="77"/>
                        </a:rPr>
                        <a:t>Disadvantaged employees</a:t>
                      </a:r>
                    </a:p>
                    <a:p>
                      <a:pPr algn="l"/>
                      <a:endParaRPr lang="en-GB" sz="1000" b="1" i="0" baseline="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dirty="0">
                          <a:latin typeface="+mn-lt"/>
                          <a:ea typeface="Open Sans Light" panose="020B0306030504020204" pitchFamily="34" charset="0"/>
                          <a:cs typeface="Poppins" pitchFamily="2" charset="77"/>
                        </a:rPr>
                        <a:t># of social enterprises and small business start-ups supported by NCEC</a:t>
                      </a:r>
                    </a:p>
                    <a:p>
                      <a:pPr algn="l"/>
                      <a:endParaRPr lang="en-GB" sz="1000" b="1" i="0" baseline="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000" b="0" i="0" dirty="0">
                          <a:latin typeface="+mn-lt"/>
                          <a:ea typeface="Open Sans Light" panose="020B0306030504020204" pitchFamily="34" charset="0"/>
                          <a:cs typeface="Poppins" pitchFamily="2" charset="77"/>
                        </a:rPr>
                        <a:t>NCEC management records</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dirty="0">
                          <a:latin typeface="+mn-lt"/>
                          <a:ea typeface="Open Sans Light" panose="020B0306030504020204" pitchFamily="34" charset="0"/>
                          <a:cs typeface="Poppins" pitchFamily="2" charset="77"/>
                        </a:rPr>
                        <a:t>Accurate records can be kept of support offered.</a:t>
                      </a:r>
                    </a:p>
                    <a:p>
                      <a:pPr algn="l"/>
                      <a:endParaRPr lang="en-GB" sz="1000" b="1"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98777706"/>
                  </a:ext>
                </a:extLst>
              </a:tr>
              <a:tr h="186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000" dirty="0">
                          <a:solidFill>
                            <a:schemeClr val="tx1"/>
                          </a:solidFill>
                        </a:rPr>
                        <a:t>2.5. Barriers to employment and disability are seen as a common concern, and lived experience is viewed as a valuable source of knowledge and wisdom. </a:t>
                      </a:r>
                    </a:p>
                    <a:p>
                      <a:pPr algn="l"/>
                      <a:endParaRPr lang="en-GB" sz="1000" b="1"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baseline="0" dirty="0">
                          <a:latin typeface="+mn-lt"/>
                          <a:ea typeface="Open Sans Light" panose="020B0306030504020204" pitchFamily="34" charset="0"/>
                          <a:cs typeface="Poppins" pitchFamily="2" charset="77"/>
                        </a:rPr>
                        <a:t>Disadvantaged employees</a:t>
                      </a:r>
                    </a:p>
                    <a:p>
                      <a:pPr algn="l"/>
                      <a:endParaRPr lang="en-GB" sz="1000" b="1" i="0" baseline="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000" b="0" i="0" baseline="0" dirty="0">
                          <a:latin typeface="+mn-lt"/>
                          <a:ea typeface="Open Sans Light" panose="020B0306030504020204" pitchFamily="34" charset="0"/>
                          <a:cs typeface="Poppins" pitchFamily="2" charset="77"/>
                        </a:rPr>
                        <a:t>See outcome 1.6. </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baseline="0" dirty="0">
                          <a:latin typeface="+mn-lt"/>
                          <a:ea typeface="Open Sans Light" panose="020B0306030504020204" pitchFamily="34" charset="0"/>
                          <a:cs typeface="Poppins" pitchFamily="2" charset="77"/>
                        </a:rPr>
                        <a:t>See outcome 1.6. </a:t>
                      </a:r>
                    </a:p>
                    <a:p>
                      <a:pPr algn="l"/>
                      <a:endParaRPr lang="en-GB" sz="1000" b="1"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GB" sz="1000" b="1"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32703910"/>
                  </a:ext>
                </a:extLst>
              </a:tr>
            </a:tbl>
          </a:graphicData>
        </a:graphic>
      </p:graphicFrame>
    </p:spTree>
    <p:extLst>
      <p:ext uri="{BB962C8B-B14F-4D97-AF65-F5344CB8AC3E}">
        <p14:creationId xmlns:p14="http://schemas.microsoft.com/office/powerpoint/2010/main" val="3725615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7">
            <a:extLst>
              <a:ext uri="{FF2B5EF4-FFF2-40B4-BE49-F238E27FC236}">
                <a16:creationId xmlns:a16="http://schemas.microsoft.com/office/drawing/2014/main" id="{1684402B-0F72-498A-B835-88F787D661F0}"/>
              </a:ext>
            </a:extLst>
          </p:cNvPr>
          <p:cNvSpPr txBox="1">
            <a:spLocks/>
          </p:cNvSpPr>
          <p:nvPr/>
        </p:nvSpPr>
        <p:spPr>
          <a:xfrm>
            <a:off x="148705" y="219528"/>
            <a:ext cx="12043295" cy="404741"/>
          </a:xfrm>
          <a:prstGeom prst="rect">
            <a:avLst/>
          </a:prstGeom>
          <a:noFill/>
        </p:spPr>
        <p:txBody>
          <a:bodyPr anchor="t"/>
          <a:lstStyle>
            <a:lvl1pPr marL="0" indent="0" algn="ctr" defTabSz="914400" rtl="0" eaLnBrk="1" latinLnBrk="0" hangingPunct="1">
              <a:lnSpc>
                <a:spcPct val="90000"/>
              </a:lnSpc>
              <a:spcBef>
                <a:spcPts val="1000"/>
              </a:spcBef>
              <a:buFont typeface="Arial" panose="020B0604020202020204" pitchFamily="34" charset="0"/>
              <a:buNone/>
              <a:defRPr sz="3200" b="1" kern="1200" baseline="0">
                <a:solidFill>
                  <a:schemeClr val="accent2"/>
                </a:solidFill>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lnSpc>
                <a:spcPct val="80000"/>
              </a:lnSpc>
            </a:pPr>
            <a:r>
              <a:rPr lang="en-GB" sz="2000" dirty="0">
                <a:solidFill>
                  <a:srgbClr val="264698"/>
                </a:solidFill>
                <a:latin typeface="Poppins" pitchFamily="2" charset="77"/>
                <a:cs typeface="Poppins" pitchFamily="2" charset="77"/>
              </a:rPr>
              <a:t>[Long-term outcomes]</a:t>
            </a:r>
          </a:p>
        </p:txBody>
      </p:sp>
      <p:graphicFrame>
        <p:nvGraphicFramePr>
          <p:cNvPr id="3" name="Table 2">
            <a:extLst>
              <a:ext uri="{FF2B5EF4-FFF2-40B4-BE49-F238E27FC236}">
                <a16:creationId xmlns:a16="http://schemas.microsoft.com/office/drawing/2014/main" id="{70C16D8F-5588-6C46-9A8B-8FFA31B89DAB}"/>
              </a:ext>
            </a:extLst>
          </p:cNvPr>
          <p:cNvGraphicFramePr>
            <a:graphicFrameLocks noGrp="1"/>
          </p:cNvGraphicFramePr>
          <p:nvPr>
            <p:extLst>
              <p:ext uri="{D42A27DB-BD31-4B8C-83A1-F6EECF244321}">
                <p14:modId xmlns:p14="http://schemas.microsoft.com/office/powerpoint/2010/main" val="527784597"/>
              </p:ext>
            </p:extLst>
          </p:nvPr>
        </p:nvGraphicFramePr>
        <p:xfrm>
          <a:off x="243783" y="1233208"/>
          <a:ext cx="11524488" cy="3810000"/>
        </p:xfrm>
        <a:graphic>
          <a:graphicData uri="http://schemas.openxmlformats.org/drawingml/2006/table">
            <a:tbl>
              <a:tblPr firstRow="1" bandRow="1">
                <a:tableStyleId>{5C22544A-7EE6-4342-B048-85BDC9FD1C3A}</a:tableStyleId>
              </a:tblPr>
              <a:tblGrid>
                <a:gridCol w="3036824">
                  <a:extLst>
                    <a:ext uri="{9D8B030D-6E8A-4147-A177-3AD203B41FA5}">
                      <a16:colId xmlns:a16="http://schemas.microsoft.com/office/drawing/2014/main" val="1107946952"/>
                    </a:ext>
                  </a:extLst>
                </a:gridCol>
                <a:gridCol w="5936488">
                  <a:extLst>
                    <a:ext uri="{9D8B030D-6E8A-4147-A177-3AD203B41FA5}">
                      <a16:colId xmlns:a16="http://schemas.microsoft.com/office/drawing/2014/main" val="3074092684"/>
                    </a:ext>
                  </a:extLst>
                </a:gridCol>
                <a:gridCol w="2551176">
                  <a:extLst>
                    <a:ext uri="{9D8B030D-6E8A-4147-A177-3AD203B41FA5}">
                      <a16:colId xmlns:a16="http://schemas.microsoft.com/office/drawing/2014/main" val="3688881767"/>
                    </a:ext>
                  </a:extLst>
                </a:gridCol>
              </a:tblGrid>
              <a:tr h="186485">
                <a:tc>
                  <a:txBody>
                    <a:bodyPr/>
                    <a:lstStyle/>
                    <a:p>
                      <a:pPr algn="ctr"/>
                      <a:r>
                        <a:rPr lang="en-GB" sz="1000" b="1" i="0" dirty="0">
                          <a:latin typeface="+mn-lt"/>
                          <a:ea typeface="Open Sans Light" panose="020B0306030504020204" pitchFamily="34" charset="0"/>
                          <a:cs typeface="Poppins" pitchFamily="2" charset="77"/>
                        </a:rPr>
                        <a:t>Outcome</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448E"/>
                    </a:solidFill>
                  </a:tcPr>
                </a:tc>
                <a:tc>
                  <a:txBody>
                    <a:bodyPr/>
                    <a:lstStyle/>
                    <a:p>
                      <a:pPr algn="ctr"/>
                      <a:r>
                        <a:rPr lang="en-GB" sz="1000" b="1" i="0" dirty="0">
                          <a:latin typeface="+mn-lt"/>
                          <a:ea typeface="Open Sans Light" panose="020B0306030504020204" pitchFamily="34" charset="0"/>
                          <a:cs typeface="Poppins" pitchFamily="2" charset="77"/>
                        </a:rPr>
                        <a:t>Evidence</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448E"/>
                    </a:solidFill>
                  </a:tcPr>
                </a:tc>
                <a:tc>
                  <a:txBody>
                    <a:bodyPr/>
                    <a:lstStyle/>
                    <a:p>
                      <a:pPr algn="ctr"/>
                      <a:r>
                        <a:rPr lang="en-GB" sz="1000" b="1" i="0" dirty="0">
                          <a:latin typeface="+mn-lt"/>
                          <a:ea typeface="Open Sans Light" panose="020B0306030504020204" pitchFamily="34" charset="0"/>
                          <a:cs typeface="Poppins" pitchFamily="2" charset="77"/>
                        </a:rPr>
                        <a:t>Impact</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448E"/>
                    </a:solidFill>
                  </a:tcPr>
                </a:tc>
                <a:extLst>
                  <a:ext uri="{0D108BD9-81ED-4DB2-BD59-A6C34878D82A}">
                    <a16:rowId xmlns:a16="http://schemas.microsoft.com/office/drawing/2014/main" val="208418544"/>
                  </a:ext>
                </a:extLst>
              </a:tr>
              <a:tr h="186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000" b="0" dirty="0">
                          <a:solidFill>
                            <a:schemeClr val="tx1"/>
                          </a:solidFill>
                        </a:rPr>
                        <a:t>2.1. Employees develop hopes and dreams for the future (SROI)</a:t>
                      </a:r>
                    </a:p>
                    <a:p>
                      <a:pPr algn="l"/>
                      <a:endParaRPr lang="en-GB" sz="1000" b="1"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GB" sz="1000" b="0" i="0" dirty="0">
                          <a:latin typeface="+mn-lt"/>
                          <a:ea typeface="Open Sans Light" panose="020B0306030504020204" pitchFamily="34" charset="0"/>
                          <a:cs typeface="Poppins" pitchFamily="2" charset="77"/>
                        </a:rPr>
                        <a:t>Westoby, P., &amp; </a:t>
                      </a:r>
                      <a:r>
                        <a:rPr lang="en-GB" sz="1000" b="0" i="0" dirty="0" err="1">
                          <a:latin typeface="+mn-lt"/>
                          <a:ea typeface="Open Sans Light" panose="020B0306030504020204" pitchFamily="34" charset="0"/>
                          <a:cs typeface="Poppins" pitchFamily="2" charset="77"/>
                        </a:rPr>
                        <a:t>Shevellar</a:t>
                      </a:r>
                      <a:r>
                        <a:rPr lang="en-GB" sz="1000" b="0" i="0" dirty="0">
                          <a:latin typeface="+mn-lt"/>
                          <a:ea typeface="Open Sans Light" panose="020B0306030504020204" pitchFamily="34" charset="0"/>
                          <a:cs typeface="Poppins" pitchFamily="2" charset="77"/>
                        </a:rPr>
                        <a:t>, L. (2019), p.16; Ackerman, P </a:t>
                      </a:r>
                      <a:r>
                        <a:rPr lang="en-GB" sz="1000" b="0" i="1" dirty="0">
                          <a:latin typeface="+mn-lt"/>
                          <a:ea typeface="Open Sans Light" panose="020B0306030504020204" pitchFamily="34" charset="0"/>
                          <a:cs typeface="Poppins" pitchFamily="2" charset="77"/>
                        </a:rPr>
                        <a:t>et. al. </a:t>
                      </a:r>
                      <a:r>
                        <a:rPr lang="en-GB" sz="1000" b="0" i="0" dirty="0">
                          <a:latin typeface="+mn-lt"/>
                          <a:ea typeface="Open Sans Light" panose="020B0306030504020204" pitchFamily="34" charset="0"/>
                          <a:cs typeface="Poppins" pitchFamily="2" charset="77"/>
                        </a:rPr>
                        <a:t>(2016), pp. 30-31.</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000" dirty="0">
                          <a:solidFill>
                            <a:schemeClr val="tx1"/>
                          </a:solidFill>
                        </a:rPr>
                        <a:t>People with barriers to employment are able to lead a more fulfilling and self-determined life</a:t>
                      </a:r>
                    </a:p>
                    <a:p>
                      <a:pPr algn="l"/>
                      <a:endParaRPr lang="en-GB" sz="1000" b="1" i="0" dirty="0">
                        <a:solidFill>
                          <a:schemeClr val="tx1"/>
                        </a:solidFill>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70095460"/>
                  </a:ext>
                </a:extLst>
              </a:tr>
              <a:tr h="186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000" dirty="0">
                          <a:solidFill>
                            <a:schemeClr val="tx1"/>
                          </a:solidFill>
                        </a:rPr>
                        <a:t>2.2. Employees experience increased personal wellbeing and develop a sense of identity, stability and safety in belonging to a community (SROI)</a:t>
                      </a:r>
                    </a:p>
                    <a:p>
                      <a:pPr algn="l"/>
                      <a:endParaRPr lang="en-GB" sz="1000" b="1"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GB" sz="1000" b="0" i="0" dirty="0">
                          <a:latin typeface="+mn-lt"/>
                          <a:ea typeface="Open Sans Light" panose="020B0306030504020204" pitchFamily="34" charset="0"/>
                          <a:cs typeface="Poppins" pitchFamily="2" charset="77"/>
                        </a:rPr>
                        <a:t>Westoby, P., &amp; </a:t>
                      </a:r>
                      <a:r>
                        <a:rPr lang="en-GB" sz="1000" b="0" i="0" dirty="0" err="1">
                          <a:latin typeface="+mn-lt"/>
                          <a:ea typeface="Open Sans Light" panose="020B0306030504020204" pitchFamily="34" charset="0"/>
                          <a:cs typeface="Poppins" pitchFamily="2" charset="77"/>
                        </a:rPr>
                        <a:t>Shevellar</a:t>
                      </a:r>
                      <a:r>
                        <a:rPr lang="en-GB" sz="1000" b="0" i="0" dirty="0">
                          <a:latin typeface="+mn-lt"/>
                          <a:ea typeface="Open Sans Light" panose="020B0306030504020204" pitchFamily="34" charset="0"/>
                          <a:cs typeface="Poppins" pitchFamily="2" charset="77"/>
                        </a:rPr>
                        <a:t>, L. (2019), pp.13-14; Ackerman, P </a:t>
                      </a:r>
                      <a:r>
                        <a:rPr lang="en-GB" sz="1000" b="0" i="1" dirty="0">
                          <a:latin typeface="+mn-lt"/>
                          <a:ea typeface="Open Sans Light" panose="020B0306030504020204" pitchFamily="34" charset="0"/>
                          <a:cs typeface="Poppins" pitchFamily="2" charset="77"/>
                        </a:rPr>
                        <a:t>et. al. </a:t>
                      </a:r>
                      <a:r>
                        <a:rPr lang="en-GB" sz="1000" b="0" i="0" dirty="0">
                          <a:latin typeface="+mn-lt"/>
                          <a:ea typeface="Open Sans Light" panose="020B0306030504020204" pitchFamily="34" charset="0"/>
                          <a:cs typeface="Poppins" pitchFamily="2" charset="77"/>
                        </a:rPr>
                        <a:t>(2016),  pp.24-25</a:t>
                      </a:r>
                      <a:endParaRPr lang="en-GB" sz="1000" b="1"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vMerge="1">
                  <a:txBody>
                    <a:bodyPr/>
                    <a:lstStyle/>
                    <a:p>
                      <a:pPr algn="l"/>
                      <a:endParaRPr lang="en-GB" sz="1000" b="1" i="0" dirty="0">
                        <a:solidFill>
                          <a:schemeClr val="tx1"/>
                        </a:solidFill>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185323326"/>
                  </a:ext>
                </a:extLst>
              </a:tr>
              <a:tr h="186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000" i="0" dirty="0">
                          <a:solidFill>
                            <a:schemeClr val="tx1"/>
                          </a:solidFill>
                        </a:rPr>
                        <a:t>2.3. A culture of equality, collaboration and self-determination is fostered in NCEC employees </a:t>
                      </a:r>
                      <a:r>
                        <a:rPr lang="en-GB" sz="1000" b="0" i="0" dirty="0">
                          <a:latin typeface="+mn-lt"/>
                          <a:ea typeface="Open Sans Light" panose="020B0306030504020204" pitchFamily="34" charset="0"/>
                          <a:cs typeface="Poppins" pitchFamily="2" charset="77"/>
                        </a:rPr>
                        <a:t>(SROI)</a:t>
                      </a:r>
                      <a:endParaRPr lang="en-AU" sz="1000" i="0" dirty="0">
                        <a:solidFill>
                          <a:schemeClr val="tx1"/>
                        </a:solidFill>
                      </a:endParaRPr>
                    </a:p>
                    <a:p>
                      <a:pPr algn="l"/>
                      <a:endParaRPr lang="en-GB" sz="1000" b="1"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GB" sz="1000" b="0" i="0" dirty="0">
                          <a:latin typeface="+mn-lt"/>
                          <a:ea typeface="Open Sans Light" panose="020B0306030504020204" pitchFamily="34" charset="0"/>
                          <a:cs typeface="Poppins" pitchFamily="2" charset="77"/>
                        </a:rPr>
                        <a:t>Westoby, P., &amp; </a:t>
                      </a:r>
                      <a:r>
                        <a:rPr lang="en-GB" sz="1000" b="0" i="0" dirty="0" err="1">
                          <a:latin typeface="+mn-lt"/>
                          <a:ea typeface="Open Sans Light" panose="020B0306030504020204" pitchFamily="34" charset="0"/>
                          <a:cs typeface="Poppins" pitchFamily="2" charset="77"/>
                        </a:rPr>
                        <a:t>Shevellar</a:t>
                      </a:r>
                      <a:r>
                        <a:rPr lang="en-GB" sz="1000" b="0" i="0" dirty="0">
                          <a:latin typeface="+mn-lt"/>
                          <a:ea typeface="Open Sans Light" panose="020B0306030504020204" pitchFamily="34" charset="0"/>
                          <a:cs typeface="Poppins" pitchFamily="2" charset="77"/>
                        </a:rPr>
                        <a:t>, L. (2019), pp. 12-13; </a:t>
                      </a:r>
                      <a:r>
                        <a:rPr lang="en-GB" sz="1000" b="0" i="0" dirty="0" err="1">
                          <a:latin typeface="+mn-lt"/>
                          <a:ea typeface="Open Sans Light" panose="020B0306030504020204" pitchFamily="34" charset="0"/>
                          <a:cs typeface="Poppins" pitchFamily="2" charset="77"/>
                        </a:rPr>
                        <a:t>Ellem</a:t>
                      </a:r>
                      <a:r>
                        <a:rPr lang="en-GB" sz="1000" b="0" i="0" dirty="0">
                          <a:latin typeface="+mn-lt"/>
                          <a:ea typeface="Open Sans Light" panose="020B0306030504020204" pitchFamily="34" charset="0"/>
                          <a:cs typeface="Poppins" pitchFamily="2" charset="77"/>
                        </a:rPr>
                        <a:t>, K </a:t>
                      </a:r>
                      <a:r>
                        <a:rPr lang="en-GB" sz="1000" b="0" i="1" dirty="0">
                          <a:latin typeface="+mn-lt"/>
                          <a:ea typeface="Open Sans Light" panose="020B0306030504020204" pitchFamily="34" charset="0"/>
                          <a:cs typeface="Poppins" pitchFamily="2" charset="77"/>
                        </a:rPr>
                        <a:t>et. al. </a:t>
                      </a:r>
                      <a:r>
                        <a:rPr lang="en-GB" sz="1000" b="0" i="0" dirty="0">
                          <a:latin typeface="+mn-lt"/>
                          <a:ea typeface="Open Sans Light" panose="020B0306030504020204" pitchFamily="34" charset="0"/>
                          <a:cs typeface="Poppins" pitchFamily="2" charset="77"/>
                        </a:rPr>
                        <a:t>(2013), pp.66-68; Ackerman, P </a:t>
                      </a:r>
                      <a:r>
                        <a:rPr lang="en-GB" sz="1000" b="0" i="1" dirty="0">
                          <a:latin typeface="+mn-lt"/>
                          <a:ea typeface="Open Sans Light" panose="020B0306030504020204" pitchFamily="34" charset="0"/>
                          <a:cs typeface="Poppins" pitchFamily="2" charset="77"/>
                        </a:rPr>
                        <a:t>et. al. </a:t>
                      </a:r>
                      <a:r>
                        <a:rPr lang="en-GB" sz="1000" b="0" i="0" dirty="0">
                          <a:latin typeface="+mn-lt"/>
                          <a:ea typeface="Open Sans Light" panose="020B0306030504020204" pitchFamily="34" charset="0"/>
                          <a:cs typeface="Poppins" pitchFamily="2" charset="77"/>
                        </a:rPr>
                        <a:t>(2016), p.23.</a:t>
                      </a:r>
                      <a:endParaRPr lang="en-GB" sz="1000" b="1"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vMerge="1">
                  <a:txBody>
                    <a:bodyPr/>
                    <a:lstStyle/>
                    <a:p>
                      <a:pPr algn="l"/>
                      <a:endParaRPr lang="en-GB" sz="1000" b="1" i="0" dirty="0">
                        <a:solidFill>
                          <a:schemeClr val="tx1"/>
                        </a:solidFill>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9495576"/>
                  </a:ext>
                </a:extLst>
              </a:tr>
              <a:tr h="186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i="0" dirty="0">
                          <a:latin typeface="+mn-lt"/>
                          <a:ea typeface="Open Sans Light" panose="020B0306030504020204" pitchFamily="34" charset="0"/>
                          <a:cs typeface="Poppins" pitchFamily="2" charset="77"/>
                        </a:rPr>
                        <a:t> </a:t>
                      </a:r>
                      <a:r>
                        <a:rPr lang="en-AU" sz="1000" dirty="0">
                          <a:solidFill>
                            <a:schemeClr val="tx1"/>
                          </a:solidFill>
                        </a:rPr>
                        <a:t>2.4. People engage their families and communities in social enterprise and small businesses, fostering a culture of collective help, collaboration and knowledge-sharing in business. </a:t>
                      </a:r>
                    </a:p>
                    <a:p>
                      <a:pPr algn="l"/>
                      <a:endParaRPr lang="en-GB" sz="1000" b="1"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GB" sz="1000" b="0" i="0" dirty="0">
                          <a:latin typeface="+mn-lt"/>
                          <a:ea typeface="Open Sans Light" panose="020B0306030504020204" pitchFamily="34" charset="0"/>
                          <a:cs typeface="Poppins" pitchFamily="2" charset="77"/>
                        </a:rPr>
                        <a:t>De </a:t>
                      </a:r>
                      <a:r>
                        <a:rPr lang="en-GB" sz="1000" b="0" i="0" dirty="0" err="1">
                          <a:latin typeface="+mn-lt"/>
                          <a:ea typeface="Open Sans Light" panose="020B0306030504020204" pitchFamily="34" charset="0"/>
                          <a:cs typeface="Poppins" pitchFamily="2" charset="77"/>
                        </a:rPr>
                        <a:t>Ruysscher</a:t>
                      </a:r>
                      <a:r>
                        <a:rPr lang="en-GB" sz="1000" b="0" i="0" dirty="0">
                          <a:latin typeface="+mn-lt"/>
                          <a:ea typeface="Open Sans Light" panose="020B0306030504020204" pitchFamily="34" charset="0"/>
                          <a:cs typeface="Poppins" pitchFamily="2" charset="77"/>
                        </a:rPr>
                        <a:t>, C. </a:t>
                      </a:r>
                      <a:r>
                        <a:rPr lang="en-GB" sz="1000" b="0" i="1" dirty="0">
                          <a:latin typeface="+mn-lt"/>
                          <a:ea typeface="Open Sans Light" panose="020B0306030504020204" pitchFamily="34" charset="0"/>
                          <a:cs typeface="Poppins" pitchFamily="2" charset="77"/>
                        </a:rPr>
                        <a:t>et. al.</a:t>
                      </a:r>
                      <a:r>
                        <a:rPr lang="en-GB" sz="1000" b="0" i="0" dirty="0">
                          <a:latin typeface="+mn-lt"/>
                          <a:ea typeface="Open Sans Light" panose="020B0306030504020204" pitchFamily="34" charset="0"/>
                          <a:cs typeface="Poppins" pitchFamily="2" charset="77"/>
                        </a:rPr>
                        <a:t> (2013); Harris, S. </a:t>
                      </a:r>
                      <a:r>
                        <a:rPr lang="en-GB" sz="1000" b="0" i="1" dirty="0">
                          <a:latin typeface="+mn-lt"/>
                          <a:ea typeface="Open Sans Light" panose="020B0306030504020204" pitchFamily="34" charset="0"/>
                          <a:cs typeface="Poppins" pitchFamily="2" charset="77"/>
                        </a:rPr>
                        <a:t>et. </a:t>
                      </a:r>
                      <a:r>
                        <a:rPr lang="en-GB" sz="1000" b="0" i="0" dirty="0">
                          <a:latin typeface="+mn-lt"/>
                          <a:ea typeface="Open Sans Light" panose="020B0306030504020204" pitchFamily="34" charset="0"/>
                          <a:cs typeface="Poppins" pitchFamily="2" charset="77"/>
                        </a:rPr>
                        <a:t>al (2014), pp. 1284-1285; Harris, S. </a:t>
                      </a:r>
                      <a:r>
                        <a:rPr lang="en-GB" sz="1000" b="0" i="1" dirty="0">
                          <a:latin typeface="+mn-lt"/>
                          <a:ea typeface="Open Sans Light" panose="020B0306030504020204" pitchFamily="34" charset="0"/>
                          <a:cs typeface="Poppins" pitchFamily="2" charset="77"/>
                        </a:rPr>
                        <a:t>et. </a:t>
                      </a:r>
                      <a:r>
                        <a:rPr lang="en-GB" sz="1000" b="0" i="0" dirty="0">
                          <a:latin typeface="+mn-lt"/>
                          <a:ea typeface="Open Sans Light" panose="020B0306030504020204" pitchFamily="34" charset="0"/>
                          <a:cs typeface="Poppins" pitchFamily="2" charset="77"/>
                        </a:rPr>
                        <a:t>al (2013), pp. 43-44.</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000" dirty="0">
                          <a:solidFill>
                            <a:schemeClr val="tx1"/>
                          </a:solidFill>
                        </a:rPr>
                        <a:t>Neighbourhoods, businesses and communities are more inclusive and inviting for people who experience disadvantage and/ or discrimination. </a:t>
                      </a:r>
                    </a:p>
                    <a:p>
                      <a:pPr algn="l"/>
                      <a:endParaRPr lang="en-GB" sz="1000" b="1" i="0" dirty="0">
                        <a:solidFill>
                          <a:schemeClr val="tx1"/>
                        </a:solidFill>
                        <a:latin typeface="+mn-lt"/>
                        <a:ea typeface="Open Sans Light" panose="020B0306030504020204" pitchFamily="34" charset="0"/>
                        <a:cs typeface="Poppins" pitchFamily="2" charset="77"/>
                      </a:endParaRPr>
                    </a:p>
                    <a:p>
                      <a:pPr algn="l"/>
                      <a:r>
                        <a:rPr lang="en-GB" sz="1000" b="1" i="0" dirty="0">
                          <a:solidFill>
                            <a:schemeClr val="tx1"/>
                          </a:solidFill>
                          <a:latin typeface="+mn-lt"/>
                          <a:ea typeface="Open Sans Light" panose="020B0306030504020204" pitchFamily="34" charset="0"/>
                          <a:cs typeface="Poppins" pitchFamily="2" charset="77"/>
                        </a:rPr>
                        <a:t>And</a:t>
                      </a:r>
                    </a:p>
                    <a:p>
                      <a:pPr algn="l"/>
                      <a:endParaRPr lang="en-GB" sz="1000" b="1" i="0" dirty="0">
                        <a:solidFill>
                          <a:schemeClr val="tx1"/>
                        </a:solidFill>
                        <a:latin typeface="+mn-lt"/>
                        <a:ea typeface="Open Sans Light" panose="020B0306030504020204" pitchFamily="34" charset="0"/>
                        <a:cs typeface="Poppins" pitchFamily="2" charset="77"/>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000" dirty="0">
                          <a:solidFill>
                            <a:schemeClr val="tx1"/>
                          </a:solidFill>
                        </a:rPr>
                        <a:t>Mainstream businesses feel more enabled to employee people with disabilities, refugees and others facing barriers to employment</a:t>
                      </a:r>
                    </a:p>
                    <a:p>
                      <a:pPr algn="l"/>
                      <a:endParaRPr lang="en-GB" sz="1000" b="1" i="0" dirty="0">
                        <a:solidFill>
                          <a:schemeClr val="tx1"/>
                        </a:solidFill>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026690169"/>
                  </a:ext>
                </a:extLst>
              </a:tr>
              <a:tr h="186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000" dirty="0">
                          <a:solidFill>
                            <a:schemeClr val="tx1"/>
                          </a:solidFill>
                        </a:rPr>
                        <a:t>2.5. Barriers to employment and disability are seen as a common concern, and lived experience is viewed as a valuable source of knowledge and wisdom. </a:t>
                      </a:r>
                    </a:p>
                    <a:p>
                      <a:pPr algn="l"/>
                      <a:endParaRPr lang="en-GB" sz="1000" b="1"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dirty="0">
                          <a:latin typeface="+mn-lt"/>
                          <a:ea typeface="Open Sans Light" panose="020B0306030504020204" pitchFamily="34" charset="0"/>
                          <a:cs typeface="Poppins" pitchFamily="2" charset="77"/>
                        </a:rPr>
                        <a:t>Ackerman, P </a:t>
                      </a:r>
                      <a:r>
                        <a:rPr lang="en-GB" sz="1000" b="0" i="1" dirty="0">
                          <a:latin typeface="+mn-lt"/>
                          <a:ea typeface="Open Sans Light" panose="020B0306030504020204" pitchFamily="34" charset="0"/>
                          <a:cs typeface="Poppins" pitchFamily="2" charset="77"/>
                        </a:rPr>
                        <a:t>et. al. </a:t>
                      </a:r>
                      <a:r>
                        <a:rPr lang="en-GB" sz="1000" b="0" i="0" dirty="0">
                          <a:latin typeface="+mn-lt"/>
                          <a:ea typeface="Open Sans Light" panose="020B0306030504020204" pitchFamily="34" charset="0"/>
                          <a:cs typeface="Poppins" pitchFamily="2" charset="77"/>
                        </a:rPr>
                        <a:t>(2016), pp. 25-27; Harris, S. </a:t>
                      </a:r>
                      <a:r>
                        <a:rPr lang="en-GB" sz="1000" b="0" i="1" dirty="0">
                          <a:latin typeface="+mn-lt"/>
                          <a:ea typeface="Open Sans Light" panose="020B0306030504020204" pitchFamily="34" charset="0"/>
                          <a:cs typeface="Poppins" pitchFamily="2" charset="77"/>
                        </a:rPr>
                        <a:t>et. </a:t>
                      </a:r>
                      <a:r>
                        <a:rPr lang="en-GB" sz="1000" b="0" i="0" dirty="0">
                          <a:latin typeface="+mn-lt"/>
                          <a:ea typeface="Open Sans Light" panose="020B0306030504020204" pitchFamily="34" charset="0"/>
                          <a:cs typeface="Poppins" pitchFamily="2" charset="77"/>
                        </a:rPr>
                        <a:t>al (2014), pp. 1284-1285; Platts, L. (1993); Webber, G. (1995). </a:t>
                      </a:r>
                    </a:p>
                    <a:p>
                      <a:pPr algn="l"/>
                      <a:endParaRPr lang="en-GB" sz="1000" b="0" i="0" dirty="0">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vMerge="1">
                  <a:txBody>
                    <a:bodyPr/>
                    <a:lstStyle/>
                    <a:p>
                      <a:pPr algn="l"/>
                      <a:endParaRPr lang="en-GB" sz="1000" b="1" i="0" dirty="0">
                        <a:solidFill>
                          <a:schemeClr val="tx1"/>
                        </a:solidFill>
                        <a:latin typeface="+mn-lt"/>
                        <a:ea typeface="Open Sans Light" panose="020B0306030504020204" pitchFamily="34" charset="0"/>
                        <a:cs typeface="Poppins" pitchFamily="2" charset="77"/>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588192481"/>
                  </a:ext>
                </a:extLst>
              </a:tr>
            </a:tbl>
          </a:graphicData>
        </a:graphic>
      </p:graphicFrame>
      <p:sp>
        <p:nvSpPr>
          <p:cNvPr id="4" name="TextBox 3">
            <a:extLst>
              <a:ext uri="{FF2B5EF4-FFF2-40B4-BE49-F238E27FC236}">
                <a16:creationId xmlns:a16="http://schemas.microsoft.com/office/drawing/2014/main" id="{39109A12-B320-594F-8F5E-7C9CB7ED8B9D}"/>
              </a:ext>
            </a:extLst>
          </p:cNvPr>
          <p:cNvSpPr txBox="1"/>
          <p:nvPr/>
        </p:nvSpPr>
        <p:spPr>
          <a:xfrm>
            <a:off x="243783" y="651739"/>
            <a:ext cx="11524488" cy="461665"/>
          </a:xfrm>
          <a:prstGeom prst="rect">
            <a:avLst/>
          </a:prstGeom>
          <a:noFill/>
        </p:spPr>
        <p:txBody>
          <a:bodyPr wrap="square" rtlCol="0">
            <a:spAutoFit/>
          </a:bodyPr>
          <a:lstStyle/>
          <a:p>
            <a:r>
              <a:rPr lang="en-US" sz="1200" dirty="0"/>
              <a:t>The following table provides a summary of published evidence linking NCEC’s outcomes with their impacts. Where multiple independent sources have been cited, it is possible to state with a reasonable degree of confidence that NCEC is materially contributing to the achievement of long-term impacts.</a:t>
            </a:r>
          </a:p>
        </p:txBody>
      </p:sp>
    </p:spTree>
    <p:extLst>
      <p:ext uri="{BB962C8B-B14F-4D97-AF65-F5344CB8AC3E}">
        <p14:creationId xmlns:p14="http://schemas.microsoft.com/office/powerpoint/2010/main" val="1502566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RIHLAH-RED">
  <a:themeElements>
    <a:clrScheme name="RIHLAH-RED">
      <a:dk1>
        <a:srgbClr val="222A35"/>
      </a:dk1>
      <a:lt1>
        <a:sysClr val="window" lastClr="FFFFFF"/>
      </a:lt1>
      <a:dk2>
        <a:srgbClr val="44546A"/>
      </a:dk2>
      <a:lt2>
        <a:srgbClr val="E7E6E6"/>
      </a:lt2>
      <a:accent1>
        <a:srgbClr val="F92745"/>
      </a:accent1>
      <a:accent2>
        <a:srgbClr val="D20523"/>
      </a:accent2>
      <a:accent3>
        <a:srgbClr val="307FEC"/>
      </a:accent3>
      <a:accent4>
        <a:srgbClr val="A0ACBA"/>
      </a:accent4>
      <a:accent5>
        <a:srgbClr val="7A90A0"/>
      </a:accent5>
      <a:accent6>
        <a:srgbClr val="5A6F8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IHLAH-RED" id="{F765C111-E2F6-4F5E-930E-3D2B6B6C1D44}" vid="{1A66E9DE-BD36-46E5-8195-C8646F921A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RIHLAH-RED">
  <a:themeElements>
    <a:clrScheme name="RIHLAH-RED">
      <a:dk1>
        <a:srgbClr val="222A35"/>
      </a:dk1>
      <a:lt1>
        <a:sysClr val="window" lastClr="FFFFFF"/>
      </a:lt1>
      <a:dk2>
        <a:srgbClr val="44546A"/>
      </a:dk2>
      <a:lt2>
        <a:srgbClr val="E7E6E6"/>
      </a:lt2>
      <a:accent1>
        <a:srgbClr val="F92745"/>
      </a:accent1>
      <a:accent2>
        <a:srgbClr val="D20523"/>
      </a:accent2>
      <a:accent3>
        <a:srgbClr val="307FEC"/>
      </a:accent3>
      <a:accent4>
        <a:srgbClr val="A0ACBA"/>
      </a:accent4>
      <a:accent5>
        <a:srgbClr val="7A90A0"/>
      </a:accent5>
      <a:accent6>
        <a:srgbClr val="5A6F8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IHLAH-RED" id="{F765C111-E2F6-4F5E-930E-3D2B6B6C1D44}" vid="{1A66E9DE-BD36-46E5-8195-C8646F921A6B}"/>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34179</TotalTime>
  <Words>3925</Words>
  <Application>Microsoft Macintosh PowerPoint</Application>
  <PresentationFormat>Widescreen</PresentationFormat>
  <Paragraphs>396</Paragraphs>
  <Slides>16</Slides>
  <Notes>16</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16</vt:i4>
      </vt:variant>
    </vt:vector>
  </HeadingPairs>
  <TitlesOfParts>
    <vt:vector size="25" baseType="lpstr">
      <vt:lpstr>Arial</vt:lpstr>
      <vt:lpstr>Calibri</vt:lpstr>
      <vt:lpstr>Calibri Light</vt:lpstr>
      <vt:lpstr>Poppins</vt:lpstr>
      <vt:lpstr>Poppins Light</vt:lpstr>
      <vt:lpstr>Poppins Medium</vt:lpstr>
      <vt:lpstr>RIHLAH-RED</vt:lpstr>
      <vt:lpstr>Office Theme</vt:lpstr>
      <vt:lpstr>1_RIHLAH-RED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Al Fitra</dc:creator>
  <cp:keywords/>
  <dc:description/>
  <cp:lastModifiedBy>Matthew Allen</cp:lastModifiedBy>
  <cp:revision>261</cp:revision>
  <cp:lastPrinted>2021-08-10T03:20:41Z</cp:lastPrinted>
  <dcterms:created xsi:type="dcterms:W3CDTF">2016-04-26T04:10:00Z</dcterms:created>
  <dcterms:modified xsi:type="dcterms:W3CDTF">2021-10-15T00:59:48Z</dcterms:modified>
  <cp:category/>
</cp:coreProperties>
</file>